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40" r:id="rId2"/>
    <p:sldId id="354" r:id="rId3"/>
    <p:sldId id="322" r:id="rId4"/>
    <p:sldId id="361" r:id="rId5"/>
    <p:sldId id="332" r:id="rId6"/>
    <p:sldId id="339" r:id="rId7"/>
    <p:sldId id="277" r:id="rId8"/>
    <p:sldId id="341" r:id="rId9"/>
    <p:sldId id="342" r:id="rId10"/>
    <p:sldId id="343" r:id="rId11"/>
    <p:sldId id="27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366" r:id="rId24"/>
    <p:sldId id="298" r:id="rId25"/>
    <p:sldId id="299" r:id="rId26"/>
    <p:sldId id="300" r:id="rId27"/>
    <p:sldId id="362" r:id="rId28"/>
    <p:sldId id="317" r:id="rId29"/>
    <p:sldId id="688" r:id="rId30"/>
    <p:sldId id="336" r:id="rId31"/>
    <p:sldId id="351" r:id="rId32"/>
    <p:sldId id="352" r:id="rId33"/>
    <p:sldId id="337" r:id="rId34"/>
    <p:sldId id="689" r:id="rId35"/>
    <p:sldId id="356" r:id="rId36"/>
    <p:sldId id="355" r:id="rId37"/>
    <p:sldId id="357" r:id="rId38"/>
    <p:sldId id="358" r:id="rId39"/>
    <p:sldId id="359" r:id="rId40"/>
    <p:sldId id="360" r:id="rId41"/>
    <p:sldId id="690" r:id="rId42"/>
    <p:sldId id="338" r:id="rId43"/>
    <p:sldId id="691" r:id="rId44"/>
    <p:sldId id="692" r:id="rId45"/>
    <p:sldId id="693" r:id="rId46"/>
    <p:sldId id="345" r:id="rId47"/>
    <p:sldId id="346" r:id="rId48"/>
    <p:sldId id="348" r:id="rId49"/>
    <p:sldId id="704" r:id="rId50"/>
    <p:sldId id="367" r:id="rId51"/>
    <p:sldId id="349" r:id="rId52"/>
    <p:sldId id="350" r:id="rId53"/>
    <p:sldId id="415" r:id="rId54"/>
    <p:sldId id="392" r:id="rId55"/>
    <p:sldId id="363" r:id="rId56"/>
    <p:sldId id="694" r:id="rId57"/>
    <p:sldId id="695" r:id="rId58"/>
    <p:sldId id="364" r:id="rId59"/>
    <p:sldId id="696" r:id="rId60"/>
    <p:sldId id="697" r:id="rId61"/>
    <p:sldId id="698" r:id="rId62"/>
    <p:sldId id="397" r:id="rId63"/>
    <p:sldId id="699" r:id="rId64"/>
    <p:sldId id="396" r:id="rId65"/>
    <p:sldId id="414" r:id="rId66"/>
    <p:sldId id="700" r:id="rId67"/>
    <p:sldId id="378" r:id="rId68"/>
    <p:sldId id="701" r:id="rId69"/>
    <p:sldId id="702" r:id="rId70"/>
    <p:sldId id="703" r:id="rId71"/>
    <p:sldId id="399" r:id="rId72"/>
    <p:sldId id="405" r:id="rId73"/>
    <p:sldId id="403" r:id="rId74"/>
    <p:sldId id="409" r:id="rId75"/>
    <p:sldId id="404" r:id="rId76"/>
    <p:sldId id="406" r:id="rId77"/>
    <p:sldId id="384" r:id="rId78"/>
    <p:sldId id="385" r:id="rId79"/>
    <p:sldId id="39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BFF"/>
    <a:srgbClr val="00BA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28419-490F-F443-A757-C7FCF95D90F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3B704-973B-6944-AAEB-8172DE9A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96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32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4327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80" y="4343695"/>
            <a:ext cx="5487042" cy="4113916"/>
          </a:xfrm>
          <a:noFill/>
        </p:spPr>
        <p:txBody>
          <a:bodyPr/>
          <a:lstStyle/>
          <a:p>
            <a:endParaRPr lang="fi-FI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753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8479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6149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97194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3532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496086-4A2E-4015-98E4-6760B39B169D}" type="slidenum">
              <a:rPr lang="en-GB"/>
              <a:pPr/>
              <a:t>38</a:t>
            </a:fld>
            <a:endParaRPr lang="en-GB"/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3026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2138" y="803275"/>
            <a:ext cx="5676900" cy="319405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7986" y="4359897"/>
            <a:ext cx="5182028" cy="4049107"/>
          </a:xfrm>
          <a:noFill/>
        </p:spPr>
        <p:txBody>
          <a:bodyPr/>
          <a:lstStyle/>
          <a:p>
            <a:endParaRPr lang="fi-FI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8B16A-5333-45C8-8A38-B3EED1E3A70E}" type="slidenum">
              <a:rPr lang="en-GB"/>
              <a:pPr/>
              <a:t>39</a:t>
            </a:fld>
            <a:endParaRPr lang="en-GB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6700" y="823913"/>
            <a:ext cx="5827713" cy="327977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6883" y="4472215"/>
            <a:ext cx="4804172" cy="4159250"/>
          </a:xfrm>
          <a:ln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5593" tIns="42045" rIns="85593" bIns="42045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13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C9E41-73BA-4695-9338-C12FCDE27BBE}" type="slidenum">
              <a:rPr lang="en-GB"/>
              <a:pPr/>
              <a:t>40</a:t>
            </a:fld>
            <a:endParaRPr lang="en-GB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6700" y="823913"/>
            <a:ext cx="5827713" cy="327977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6883" y="4472215"/>
            <a:ext cx="4804172" cy="4159250"/>
          </a:xfrm>
          <a:ln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5593" tIns="42045" rIns="85593" bIns="42045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086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C9E41-73BA-4695-9338-C12FCDE27BBE}" type="slidenum">
              <a:rPr lang="en-GB"/>
              <a:pPr/>
              <a:t>41</a:t>
            </a:fld>
            <a:endParaRPr lang="en-GB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6700" y="823913"/>
            <a:ext cx="5827713" cy="327977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6883" y="4472215"/>
            <a:ext cx="4804172" cy="4159250"/>
          </a:xfrm>
          <a:ln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5593" tIns="42045" rIns="85593" bIns="42045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451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727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69907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94721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186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171" y="4358424"/>
            <a:ext cx="5191660" cy="4059418"/>
          </a:xfrm>
          <a:noFill/>
        </p:spPr>
        <p:txBody>
          <a:bodyPr/>
          <a:lstStyle/>
          <a:p>
            <a:endParaRPr lang="fi-FI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171" y="4358424"/>
            <a:ext cx="5191660" cy="4059418"/>
          </a:xfrm>
          <a:noFill/>
        </p:spPr>
        <p:txBody>
          <a:bodyPr/>
          <a:lstStyle/>
          <a:p>
            <a:endParaRPr lang="fi-FI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171" y="4358424"/>
            <a:ext cx="5191660" cy="4059418"/>
          </a:xfrm>
          <a:noFill/>
        </p:spPr>
        <p:txBody>
          <a:bodyPr/>
          <a:lstStyle/>
          <a:p>
            <a:endParaRPr lang="fi-FI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171" y="4358424"/>
            <a:ext cx="5191660" cy="4059418"/>
          </a:xfrm>
          <a:noFill/>
        </p:spPr>
        <p:txBody>
          <a:bodyPr/>
          <a:lstStyle/>
          <a:p>
            <a:endParaRPr lang="fi-FI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i-FI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40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61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85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26E86-B32F-4B69-A1DB-AED6EBE81D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420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50AD4-7E0E-4CBC-B352-25F18A6112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876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65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53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99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536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6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89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034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6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F1996-BAAA-4E44-95CF-86743B84D67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99105-36FA-483E-B062-1293E541F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72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53495"/>
            <a:ext cx="9144000" cy="1756467"/>
          </a:xfrm>
        </p:spPr>
        <p:txBody>
          <a:bodyPr>
            <a:normAutofit/>
          </a:bodyPr>
          <a:lstStyle/>
          <a:p>
            <a:r>
              <a:rPr lang="en-US" sz="5400" dirty="0"/>
              <a:t>Lecture </a:t>
            </a:r>
            <a:r>
              <a:rPr lang="en-US" sz="5400"/>
              <a:t>1: </a:t>
            </a:r>
            <a:br>
              <a:rPr lang="en-US" sz="5400"/>
            </a:br>
            <a:r>
              <a:rPr lang="en-US" sz="5400"/>
              <a:t>Introduction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41" y="4240978"/>
            <a:ext cx="5522259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Jadranka Rota and </a:t>
            </a:r>
            <a:r>
              <a:rPr lang="en-US" dirty="0" err="1"/>
              <a:t>Niklas</a:t>
            </a:r>
            <a:r>
              <a:rPr lang="en-US" dirty="0"/>
              <a:t> Wahlberg</a:t>
            </a:r>
          </a:p>
          <a:p>
            <a:pPr algn="l"/>
            <a:r>
              <a:rPr lang="en-US" sz="2000" dirty="0"/>
              <a:t>Systematic Biology Group</a:t>
            </a:r>
          </a:p>
          <a:p>
            <a:pPr algn="l"/>
            <a:r>
              <a:rPr lang="en-US" sz="2000" dirty="0"/>
              <a:t>Department of Biology</a:t>
            </a:r>
          </a:p>
          <a:p>
            <a:pPr algn="l"/>
            <a:r>
              <a:rPr lang="en-US" sz="2000" dirty="0"/>
              <a:t>Lund University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9D61FB-3DD8-BFA5-C5CC-A2CDD8465CDD}"/>
              </a:ext>
            </a:extLst>
          </p:cNvPr>
          <p:cNvSpPr txBox="1">
            <a:spLocks/>
          </p:cNvSpPr>
          <p:nvPr/>
        </p:nvSpPr>
        <p:spPr>
          <a:xfrm>
            <a:off x="202602" y="-2971"/>
            <a:ext cx="11989397" cy="433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IBIO, Molecular Phylogenetics 2024</a:t>
            </a:r>
          </a:p>
        </p:txBody>
      </p:sp>
      <p:pic>
        <p:nvPicPr>
          <p:cNvPr id="7" name="Picture 6" descr="LundUniversity_C2line_RGB.png">
            <a:extLst>
              <a:ext uri="{FF2B5EF4-FFF2-40B4-BE49-F238E27FC236}">
                <a16:creationId xmlns:a16="http://schemas.microsoft.com/office/drawing/2014/main" id="{D542A4B1-5474-4174-0B4F-8D1C2EE4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83" y="5068859"/>
            <a:ext cx="1420017" cy="178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16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1" y="260350"/>
            <a:ext cx="11233149" cy="1143000"/>
          </a:xfrm>
        </p:spPr>
        <p:txBody>
          <a:bodyPr/>
          <a:lstStyle/>
          <a:p>
            <a:pPr eaLnBrk="1" hangingPunct="1"/>
            <a:r>
              <a:rPr lang="en-US"/>
              <a:t>A phylogeny is an inference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99584" y="1560514"/>
            <a:ext cx="10464800" cy="4465637"/>
          </a:xfrm>
        </p:spPr>
        <p:txBody>
          <a:bodyPr/>
          <a:lstStyle/>
          <a:p>
            <a:pPr eaLnBrk="1" hangingPunct="1"/>
            <a:r>
              <a:rPr lang="en-US" dirty="0"/>
              <a:t>Envisioned as a dichotomously branching tree</a:t>
            </a:r>
          </a:p>
          <a:p>
            <a:pPr eaLnBrk="1" hangingPunct="1"/>
            <a:r>
              <a:rPr lang="en-US" dirty="0"/>
              <a:t>A phylogeny cannot be observed</a:t>
            </a:r>
          </a:p>
          <a:p>
            <a:pPr eaLnBrk="1" hangingPunct="1"/>
            <a:r>
              <a:rPr lang="en-US" dirty="0"/>
              <a:t>A phylogenetic hypothesis can be inferred from observed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74" y="3212977"/>
            <a:ext cx="5392320" cy="3645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27"/>
          <a:stretch/>
        </p:blipFill>
        <p:spPr>
          <a:xfrm>
            <a:off x="8020355" y="4150809"/>
            <a:ext cx="2498273" cy="21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78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What we are after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157419"/>
            <a:ext cx="4583501" cy="4110021"/>
          </a:xfrm>
        </p:spPr>
        <p:txBody>
          <a:bodyPr/>
          <a:lstStyle/>
          <a:p>
            <a:r>
              <a:rPr lang="en-US" dirty="0"/>
              <a:t>Phylogenies – the Tree of Life</a:t>
            </a:r>
          </a:p>
          <a:p>
            <a:r>
              <a:rPr lang="en-US" dirty="0"/>
              <a:t>With phylogenies we are attempting to get a good working framework for Life</a:t>
            </a:r>
          </a:p>
          <a:p>
            <a:r>
              <a:rPr lang="en-US" dirty="0"/>
              <a:t>Getting to the root of how evolution has worked</a:t>
            </a:r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10064972" y="6554185"/>
            <a:ext cx="2140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Source</a:t>
            </a:r>
            <a:r>
              <a:rPr lang="fi-FI" sz="1600" dirty="0"/>
              <a:t>: </a:t>
            </a:r>
            <a:r>
              <a:rPr lang="fi-FI" sz="1600" dirty="0" err="1"/>
              <a:t>Wikipedia</a:t>
            </a:r>
            <a:endParaRPr lang="fi-FI" sz="1600" dirty="0"/>
          </a:p>
        </p:txBody>
      </p:sp>
      <p:pic>
        <p:nvPicPr>
          <p:cNvPr id="7" name="Picture 6" descr="Simplified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43" y="2075493"/>
            <a:ext cx="6835957" cy="39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22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Some basic concepts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Cladogram</a:t>
            </a:r>
            <a:r>
              <a:rPr lang="en-US" dirty="0"/>
              <a:t> – a tree diagram which depicts a </a:t>
            </a:r>
            <a:r>
              <a:rPr lang="en-US" dirty="0" err="1"/>
              <a:t>hypothesised</a:t>
            </a:r>
            <a:r>
              <a:rPr lang="en-US" dirty="0"/>
              <a:t> evolutionary history (topology)</a:t>
            </a:r>
          </a:p>
          <a:p>
            <a:r>
              <a:rPr lang="en-US" dirty="0">
                <a:solidFill>
                  <a:srgbClr val="00B0F0"/>
                </a:solidFill>
              </a:rPr>
              <a:t>Phylogram</a:t>
            </a:r>
            <a:r>
              <a:rPr lang="en-US" dirty="0"/>
              <a:t> – a tree which indicates by </a:t>
            </a:r>
            <a:r>
              <a:rPr lang="en-US" dirty="0">
                <a:solidFill>
                  <a:srgbClr val="0070C0"/>
                </a:solidFill>
              </a:rPr>
              <a:t>branch length the degree of change</a:t>
            </a:r>
            <a:r>
              <a:rPr lang="en-US" dirty="0"/>
              <a:t> believed to have occurred along each lineage (topology with informative branch lengths)</a:t>
            </a:r>
          </a:p>
          <a:p>
            <a:r>
              <a:rPr lang="en-US" dirty="0">
                <a:solidFill>
                  <a:srgbClr val="00B0F0"/>
                </a:solidFill>
              </a:rPr>
              <a:t>Chronogram</a:t>
            </a:r>
            <a:r>
              <a:rPr lang="en-US" dirty="0"/>
              <a:t> – a tree in which </a:t>
            </a:r>
            <a:r>
              <a:rPr lang="en-US" dirty="0">
                <a:solidFill>
                  <a:srgbClr val="0070C0"/>
                </a:solidFill>
              </a:rPr>
              <a:t>branch lengths are directly in proportion to time</a:t>
            </a:r>
            <a:r>
              <a:rPr lang="en-US" dirty="0"/>
              <a:t> (a type of an </a:t>
            </a:r>
            <a:r>
              <a:rPr lang="en-US" dirty="0" err="1"/>
              <a:t>ultrametric</a:t>
            </a:r>
            <a:r>
              <a:rPr lang="en-US" dirty="0"/>
              <a:t> tree </a:t>
            </a:r>
            <a:r>
              <a:rPr lang="mr-IN" dirty="0"/>
              <a:t>–</a:t>
            </a:r>
            <a:r>
              <a:rPr lang="en-US" dirty="0"/>
              <a:t> all tips are equidistant from the root)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434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3"/>
            <a:ext cx="10972800" cy="703262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ctr">
            <a:normAutofit/>
          </a:bodyPr>
          <a:lstStyle/>
          <a:p>
            <a:pPr eaLnBrk="1" hangingPunct="1"/>
            <a:r>
              <a:rPr lang="en-GB"/>
              <a:t>Phylogenetic Trees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8036985" y="4876801"/>
            <a:ext cx="266949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000" dirty="0">
                <a:solidFill>
                  <a:schemeClr val="tx2"/>
                </a:solidFill>
                <a:latin typeface="Times" pitchFamily="-112" charset="0"/>
              </a:rPr>
              <a:t>A CLADOGRAM</a:t>
            </a:r>
          </a:p>
          <a:p>
            <a:r>
              <a:rPr lang="en-GB" sz="2000" dirty="0">
                <a:solidFill>
                  <a:schemeClr val="tx2"/>
                </a:solidFill>
                <a:latin typeface="Times" pitchFamily="-112" charset="0"/>
              </a:rPr>
              <a:t>- Not fully dichotomous</a:t>
            </a:r>
          </a:p>
          <a:p>
            <a:endParaRPr lang="en-GB" sz="1200" dirty="0">
              <a:solidFill>
                <a:schemeClr val="accent2"/>
              </a:solidFill>
              <a:latin typeface="Times" pitchFamily="-112" charset="0"/>
            </a:endParaRPr>
          </a:p>
        </p:txBody>
      </p:sp>
      <p:sp>
        <p:nvSpPr>
          <p:cNvPr id="36868" name="AutoShape 4"/>
          <p:cNvSpPr>
            <a:spLocks noChangeAspect="1" noChangeArrowheads="1" noTextEdit="1"/>
          </p:cNvSpPr>
          <p:nvPr/>
        </p:nvSpPr>
        <p:spPr bwMode="auto">
          <a:xfrm>
            <a:off x="1583267" y="1752600"/>
            <a:ext cx="8921751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i-FI"/>
          </a:p>
        </p:txBody>
      </p:sp>
      <p:grpSp>
        <p:nvGrpSpPr>
          <p:cNvPr id="36869" name="Group 5"/>
          <p:cNvGrpSpPr>
            <a:grpSpLocks/>
          </p:cNvGrpSpPr>
          <p:nvPr/>
        </p:nvGrpSpPr>
        <p:grpSpPr bwMode="auto">
          <a:xfrm>
            <a:off x="2167467" y="2752726"/>
            <a:ext cx="7429500" cy="2595563"/>
            <a:chOff x="1300" y="1734"/>
            <a:chExt cx="3510" cy="1635"/>
          </a:xfrm>
        </p:grpSpPr>
        <p:sp>
          <p:nvSpPr>
            <p:cNvPr id="36927" name="Line 6"/>
            <p:cNvSpPr>
              <a:spLocks noChangeShapeType="1"/>
            </p:cNvSpPr>
            <p:nvPr/>
          </p:nvSpPr>
          <p:spPr bwMode="auto">
            <a:xfrm>
              <a:off x="1300" y="1745"/>
              <a:ext cx="1755" cy="1624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6928" name="Line 7"/>
            <p:cNvSpPr>
              <a:spLocks noChangeShapeType="1"/>
            </p:cNvSpPr>
            <p:nvPr/>
          </p:nvSpPr>
          <p:spPr bwMode="auto">
            <a:xfrm flipV="1">
              <a:off x="3055" y="1745"/>
              <a:ext cx="1755" cy="1624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6929" name="Line 8"/>
            <p:cNvSpPr>
              <a:spLocks noChangeShapeType="1"/>
            </p:cNvSpPr>
            <p:nvPr/>
          </p:nvSpPr>
          <p:spPr bwMode="auto">
            <a:xfrm>
              <a:off x="3249" y="1745"/>
              <a:ext cx="786" cy="718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6930" name="Line 9"/>
            <p:cNvSpPr>
              <a:spLocks noChangeShapeType="1"/>
            </p:cNvSpPr>
            <p:nvPr/>
          </p:nvSpPr>
          <p:spPr bwMode="auto">
            <a:xfrm flipH="1">
              <a:off x="4025" y="2463"/>
              <a:ext cx="10" cy="1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6931" name="Line 10"/>
            <p:cNvSpPr>
              <a:spLocks noChangeShapeType="1"/>
            </p:cNvSpPr>
            <p:nvPr/>
          </p:nvSpPr>
          <p:spPr bwMode="auto">
            <a:xfrm flipH="1">
              <a:off x="3443" y="1734"/>
              <a:ext cx="204" cy="188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6932" name="Line 11"/>
            <p:cNvSpPr>
              <a:spLocks noChangeShapeType="1"/>
            </p:cNvSpPr>
            <p:nvPr/>
          </p:nvSpPr>
          <p:spPr bwMode="auto">
            <a:xfrm>
              <a:off x="4025" y="1745"/>
              <a:ext cx="387" cy="353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6933" name="Line 12"/>
            <p:cNvSpPr>
              <a:spLocks noChangeShapeType="1"/>
            </p:cNvSpPr>
            <p:nvPr/>
          </p:nvSpPr>
          <p:spPr bwMode="auto">
            <a:xfrm flipV="1">
              <a:off x="4423" y="1745"/>
              <a:ext cx="1" cy="353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6934" name="Line 13"/>
            <p:cNvSpPr>
              <a:spLocks noChangeShapeType="1"/>
            </p:cNvSpPr>
            <p:nvPr/>
          </p:nvSpPr>
          <p:spPr bwMode="auto">
            <a:xfrm>
              <a:off x="2473" y="1745"/>
              <a:ext cx="1164" cy="1071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6935" name="Line 14"/>
            <p:cNvSpPr>
              <a:spLocks noChangeShapeType="1"/>
            </p:cNvSpPr>
            <p:nvPr/>
          </p:nvSpPr>
          <p:spPr bwMode="auto">
            <a:xfrm flipV="1">
              <a:off x="2667" y="1745"/>
              <a:ext cx="204" cy="188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6936" name="Line 15"/>
            <p:cNvSpPr>
              <a:spLocks noChangeShapeType="1"/>
            </p:cNvSpPr>
            <p:nvPr/>
          </p:nvSpPr>
          <p:spPr bwMode="auto">
            <a:xfrm flipH="1">
              <a:off x="2861" y="1745"/>
              <a:ext cx="10" cy="1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6937" name="Line 16"/>
            <p:cNvSpPr>
              <a:spLocks noChangeShapeType="1"/>
            </p:cNvSpPr>
            <p:nvPr/>
          </p:nvSpPr>
          <p:spPr bwMode="auto">
            <a:xfrm flipV="1">
              <a:off x="1504" y="1745"/>
              <a:ext cx="214" cy="199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6938" name="Line 17"/>
            <p:cNvSpPr>
              <a:spLocks noChangeShapeType="1"/>
            </p:cNvSpPr>
            <p:nvPr/>
          </p:nvSpPr>
          <p:spPr bwMode="auto">
            <a:xfrm flipV="1">
              <a:off x="1698" y="1745"/>
              <a:ext cx="408" cy="364"/>
            </a:xfrm>
            <a:prstGeom prst="lin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sp>
        <p:nvSpPr>
          <p:cNvPr id="36870" name="Rectangle 18"/>
          <p:cNvSpPr>
            <a:spLocks noChangeArrowheads="1"/>
          </p:cNvSpPr>
          <p:nvPr/>
        </p:nvSpPr>
        <p:spPr bwMode="auto">
          <a:xfrm>
            <a:off x="2080684" y="2471738"/>
            <a:ext cx="14106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chemeClr val="accent4">
                    <a:lumMod val="60000"/>
                    <a:lumOff val="40000"/>
                  </a:schemeClr>
                </a:solidFill>
              </a:rPr>
              <a:t>A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  <a:latin typeface="Tahoma" pitchFamily="34" charset="0"/>
            </a:endParaRPr>
          </a:p>
        </p:txBody>
      </p:sp>
      <p:sp>
        <p:nvSpPr>
          <p:cNvPr id="36871" name="Rectangle 19"/>
          <p:cNvSpPr>
            <a:spLocks noChangeArrowheads="1"/>
          </p:cNvSpPr>
          <p:nvPr/>
        </p:nvSpPr>
        <p:spPr bwMode="auto">
          <a:xfrm>
            <a:off x="3009900" y="2471738"/>
            <a:ext cx="13253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chemeClr val="accent4">
                    <a:lumMod val="60000"/>
                    <a:lumOff val="40000"/>
                  </a:schemeClr>
                </a:solidFill>
              </a:rPr>
              <a:t>B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  <a:latin typeface="Tahoma" pitchFamily="34" charset="0"/>
            </a:endParaRPr>
          </a:p>
        </p:txBody>
      </p:sp>
      <p:sp>
        <p:nvSpPr>
          <p:cNvPr id="36872" name="Rectangle 20"/>
          <p:cNvSpPr>
            <a:spLocks noChangeArrowheads="1"/>
          </p:cNvSpPr>
          <p:nvPr/>
        </p:nvSpPr>
        <p:spPr bwMode="auto">
          <a:xfrm>
            <a:off x="3786717" y="2471738"/>
            <a:ext cx="12991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chemeClr val="accent4">
                    <a:lumMod val="60000"/>
                    <a:lumOff val="40000"/>
                  </a:schemeClr>
                </a:solidFill>
              </a:rPr>
              <a:t>C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  <a:latin typeface="Tahoma" pitchFamily="34" charset="0"/>
            </a:endParaRPr>
          </a:p>
        </p:txBody>
      </p:sp>
      <p:sp>
        <p:nvSpPr>
          <p:cNvPr id="36873" name="Rectangle 21"/>
          <p:cNvSpPr>
            <a:spLocks noChangeArrowheads="1"/>
          </p:cNvSpPr>
          <p:nvPr/>
        </p:nvSpPr>
        <p:spPr bwMode="auto">
          <a:xfrm>
            <a:off x="4542367" y="2471738"/>
            <a:ext cx="14990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chemeClr val="accent4">
                    <a:lumMod val="60000"/>
                    <a:lumOff val="40000"/>
                  </a:schemeClr>
                </a:solidFill>
              </a:rPr>
              <a:t>D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  <a:latin typeface="Tahoma" pitchFamily="34" charset="0"/>
            </a:endParaRPr>
          </a:p>
        </p:txBody>
      </p:sp>
      <p:sp>
        <p:nvSpPr>
          <p:cNvPr id="36874" name="Rectangle 22"/>
          <p:cNvSpPr>
            <a:spLocks noChangeArrowheads="1"/>
          </p:cNvSpPr>
          <p:nvPr/>
        </p:nvSpPr>
        <p:spPr bwMode="auto">
          <a:xfrm>
            <a:off x="5429251" y="2471738"/>
            <a:ext cx="1189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chemeClr val="accent4">
                    <a:lumMod val="60000"/>
                    <a:lumOff val="40000"/>
                  </a:schemeClr>
                </a:solidFill>
              </a:rPr>
              <a:t>E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  <a:latin typeface="Tahoma" pitchFamily="34" charset="0"/>
            </a:endParaRPr>
          </a:p>
        </p:txBody>
      </p:sp>
      <p:sp>
        <p:nvSpPr>
          <p:cNvPr id="36875" name="Rectangle 23"/>
          <p:cNvSpPr>
            <a:spLocks noChangeArrowheads="1"/>
          </p:cNvSpPr>
          <p:nvPr/>
        </p:nvSpPr>
        <p:spPr bwMode="auto">
          <a:xfrm>
            <a:off x="6184900" y="2471738"/>
            <a:ext cx="11195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chemeClr val="accent4">
                    <a:lumMod val="60000"/>
                    <a:lumOff val="40000"/>
                  </a:schemeClr>
                </a:solidFill>
              </a:rPr>
              <a:t>F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  <a:latin typeface="Tahoma" pitchFamily="34" charset="0"/>
            </a:endParaRPr>
          </a:p>
        </p:txBody>
      </p:sp>
      <p:sp>
        <p:nvSpPr>
          <p:cNvPr id="36876" name="Rectangle 24"/>
          <p:cNvSpPr>
            <a:spLocks noChangeArrowheads="1"/>
          </p:cNvSpPr>
          <p:nvPr/>
        </p:nvSpPr>
        <p:spPr bwMode="auto">
          <a:xfrm>
            <a:off x="7027334" y="2471738"/>
            <a:ext cx="15371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chemeClr val="accent4">
                    <a:lumMod val="60000"/>
                    <a:lumOff val="40000"/>
                  </a:schemeClr>
                </a:solidFill>
              </a:rPr>
              <a:t>G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  <a:latin typeface="Tahoma" pitchFamily="34" charset="0"/>
            </a:endParaRPr>
          </a:p>
        </p:txBody>
      </p:sp>
      <p:sp>
        <p:nvSpPr>
          <p:cNvPr id="36877" name="Rectangle 25"/>
          <p:cNvSpPr>
            <a:spLocks noChangeArrowheads="1"/>
          </p:cNvSpPr>
          <p:nvPr/>
        </p:nvSpPr>
        <p:spPr bwMode="auto">
          <a:xfrm>
            <a:off x="7804151" y="2471738"/>
            <a:ext cx="15180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chemeClr val="accent4">
                    <a:lumMod val="60000"/>
                    <a:lumOff val="40000"/>
                  </a:schemeClr>
                </a:solidFill>
              </a:rPr>
              <a:t>H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  <a:latin typeface="Tahoma" pitchFamily="34" charset="0"/>
            </a:endParaRPr>
          </a:p>
        </p:txBody>
      </p:sp>
      <p:sp>
        <p:nvSpPr>
          <p:cNvPr id="36878" name="Rectangle 26"/>
          <p:cNvSpPr>
            <a:spLocks noChangeArrowheads="1"/>
          </p:cNvSpPr>
          <p:nvPr/>
        </p:nvSpPr>
        <p:spPr bwMode="auto">
          <a:xfrm>
            <a:off x="8733367" y="2471738"/>
            <a:ext cx="6139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  <a:latin typeface="Tahoma" pitchFamily="34" charset="0"/>
            </a:endParaRPr>
          </a:p>
        </p:txBody>
      </p:sp>
      <p:sp>
        <p:nvSpPr>
          <p:cNvPr id="36879" name="Rectangle 27"/>
          <p:cNvSpPr>
            <a:spLocks noChangeArrowheads="1"/>
          </p:cNvSpPr>
          <p:nvPr/>
        </p:nvSpPr>
        <p:spPr bwMode="auto">
          <a:xfrm>
            <a:off x="9533467" y="2471738"/>
            <a:ext cx="7768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chemeClr val="accent4">
                    <a:lumMod val="60000"/>
                    <a:lumOff val="40000"/>
                  </a:schemeClr>
                </a:solidFill>
              </a:rPr>
              <a:t>J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  <a:latin typeface="Tahoma" pitchFamily="34" charset="0"/>
            </a:endParaRPr>
          </a:p>
        </p:txBody>
      </p:sp>
      <p:sp>
        <p:nvSpPr>
          <p:cNvPr id="36880" name="Rectangle 28"/>
          <p:cNvSpPr>
            <a:spLocks noChangeArrowheads="1"/>
          </p:cNvSpPr>
          <p:nvPr/>
        </p:nvSpPr>
        <p:spPr bwMode="auto">
          <a:xfrm>
            <a:off x="5405967" y="5891213"/>
            <a:ext cx="57708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F76681"/>
                </a:solidFill>
              </a:rPr>
              <a:t>ROOT</a:t>
            </a:r>
            <a:endParaRPr lang="en-US">
              <a:solidFill>
                <a:srgbClr val="F76681"/>
              </a:solidFill>
              <a:latin typeface="Tahoma" pitchFamily="34" charset="0"/>
            </a:endParaRPr>
          </a:p>
        </p:txBody>
      </p:sp>
      <p:sp>
        <p:nvSpPr>
          <p:cNvPr id="36881" name="Rectangle 29"/>
          <p:cNvSpPr>
            <a:spLocks noChangeArrowheads="1"/>
          </p:cNvSpPr>
          <p:nvPr/>
        </p:nvSpPr>
        <p:spPr bwMode="auto">
          <a:xfrm>
            <a:off x="9294284" y="3559175"/>
            <a:ext cx="9489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F76681"/>
                </a:solidFill>
              </a:rPr>
              <a:t>polytomy</a:t>
            </a:r>
            <a:endParaRPr lang="en-US">
              <a:solidFill>
                <a:srgbClr val="F76681"/>
              </a:solidFill>
              <a:latin typeface="Tahoma" pitchFamily="34" charset="0"/>
            </a:endParaRPr>
          </a:p>
        </p:txBody>
      </p:sp>
      <p:sp>
        <p:nvSpPr>
          <p:cNvPr id="36882" name="Rectangle 30"/>
          <p:cNvSpPr>
            <a:spLocks noChangeArrowheads="1"/>
          </p:cNvSpPr>
          <p:nvPr/>
        </p:nvSpPr>
        <p:spPr bwMode="auto">
          <a:xfrm>
            <a:off x="1972734" y="1979613"/>
            <a:ext cx="180818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F76681"/>
                </a:solidFill>
              </a:rPr>
              <a:t>terminal branches</a:t>
            </a:r>
            <a:endParaRPr lang="en-US">
              <a:solidFill>
                <a:srgbClr val="F76681"/>
              </a:solidFill>
              <a:latin typeface="Tahoma" pitchFamily="34" charset="0"/>
            </a:endParaRPr>
          </a:p>
        </p:txBody>
      </p:sp>
      <p:sp>
        <p:nvSpPr>
          <p:cNvPr id="36883" name="Rectangle 31"/>
          <p:cNvSpPr>
            <a:spLocks noChangeArrowheads="1"/>
          </p:cNvSpPr>
          <p:nvPr/>
        </p:nvSpPr>
        <p:spPr bwMode="auto">
          <a:xfrm>
            <a:off x="2144185" y="4383088"/>
            <a:ext cx="74108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F76681"/>
                </a:solidFill>
              </a:rPr>
              <a:t>interior</a:t>
            </a:r>
            <a:endParaRPr lang="en-US">
              <a:solidFill>
                <a:srgbClr val="F76681"/>
              </a:solidFill>
              <a:latin typeface="Tahoma" pitchFamily="34" charset="0"/>
            </a:endParaRPr>
          </a:p>
        </p:txBody>
      </p:sp>
      <p:sp>
        <p:nvSpPr>
          <p:cNvPr id="36884" name="Rectangle 32"/>
          <p:cNvSpPr>
            <a:spLocks noChangeArrowheads="1"/>
          </p:cNvSpPr>
          <p:nvPr/>
        </p:nvSpPr>
        <p:spPr bwMode="auto">
          <a:xfrm>
            <a:off x="2144184" y="4652963"/>
            <a:ext cx="91050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F76681"/>
                </a:solidFill>
              </a:rPr>
              <a:t>branches</a:t>
            </a:r>
            <a:endParaRPr lang="en-US">
              <a:solidFill>
                <a:srgbClr val="F76681"/>
              </a:solidFill>
              <a:latin typeface="Tahoma" pitchFamily="34" charset="0"/>
            </a:endParaRPr>
          </a:p>
        </p:txBody>
      </p:sp>
      <p:sp>
        <p:nvSpPr>
          <p:cNvPr id="36885" name="Rectangle 33"/>
          <p:cNvSpPr>
            <a:spLocks noChangeArrowheads="1"/>
          </p:cNvSpPr>
          <p:nvPr/>
        </p:nvSpPr>
        <p:spPr bwMode="auto">
          <a:xfrm>
            <a:off x="1583268" y="3522663"/>
            <a:ext cx="68433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F76681"/>
                </a:solidFill>
              </a:rPr>
              <a:t>node 1</a:t>
            </a:r>
            <a:endParaRPr lang="en-US">
              <a:solidFill>
                <a:srgbClr val="F76681"/>
              </a:solidFill>
              <a:latin typeface="Tahoma" pitchFamily="34" charset="0"/>
            </a:endParaRPr>
          </a:p>
        </p:txBody>
      </p:sp>
      <p:grpSp>
        <p:nvGrpSpPr>
          <p:cNvPr id="36886" name="Group 34"/>
          <p:cNvGrpSpPr>
            <a:grpSpLocks/>
          </p:cNvGrpSpPr>
          <p:nvPr/>
        </p:nvGrpSpPr>
        <p:grpSpPr bwMode="auto">
          <a:xfrm>
            <a:off x="3117851" y="4435475"/>
            <a:ext cx="1468967" cy="141288"/>
            <a:chOff x="1749" y="2794"/>
            <a:chExt cx="694" cy="89"/>
          </a:xfrm>
        </p:grpSpPr>
        <p:sp>
          <p:nvSpPr>
            <p:cNvPr id="36925" name="Freeform 35"/>
            <p:cNvSpPr>
              <a:spLocks/>
            </p:cNvSpPr>
            <p:nvPr/>
          </p:nvSpPr>
          <p:spPr bwMode="auto">
            <a:xfrm>
              <a:off x="2300" y="2794"/>
              <a:ext cx="143" cy="89"/>
            </a:xfrm>
            <a:custGeom>
              <a:avLst/>
              <a:gdLst>
                <a:gd name="T0" fmla="*/ 143 w 143"/>
                <a:gd name="T1" fmla="*/ 44 h 89"/>
                <a:gd name="T2" fmla="*/ 0 w 143"/>
                <a:gd name="T3" fmla="*/ 89 h 89"/>
                <a:gd name="T4" fmla="*/ 0 w 143"/>
                <a:gd name="T5" fmla="*/ 44 h 89"/>
                <a:gd name="T6" fmla="*/ 0 w 143"/>
                <a:gd name="T7" fmla="*/ 0 h 89"/>
                <a:gd name="T8" fmla="*/ 143 w 143"/>
                <a:gd name="T9" fmla="*/ 44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" h="89">
                  <a:moveTo>
                    <a:pt x="143" y="44"/>
                  </a:moveTo>
                  <a:lnTo>
                    <a:pt x="0" y="89"/>
                  </a:lnTo>
                  <a:lnTo>
                    <a:pt x="0" y="44"/>
                  </a:lnTo>
                  <a:lnTo>
                    <a:pt x="0" y="0"/>
                  </a:lnTo>
                  <a:lnTo>
                    <a:pt x="143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26" name="Line 36"/>
            <p:cNvSpPr>
              <a:spLocks noChangeShapeType="1"/>
            </p:cNvSpPr>
            <p:nvPr/>
          </p:nvSpPr>
          <p:spPr bwMode="auto">
            <a:xfrm>
              <a:off x="1749" y="2838"/>
              <a:ext cx="551" cy="1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grpSp>
        <p:nvGrpSpPr>
          <p:cNvPr id="36887" name="Group 37"/>
          <p:cNvGrpSpPr>
            <a:grpSpLocks/>
          </p:cNvGrpSpPr>
          <p:nvPr/>
        </p:nvGrpSpPr>
        <p:grpSpPr bwMode="auto">
          <a:xfrm>
            <a:off x="2749551" y="3260725"/>
            <a:ext cx="152400" cy="1087438"/>
            <a:chOff x="1575" y="2054"/>
            <a:chExt cx="72" cy="685"/>
          </a:xfrm>
        </p:grpSpPr>
        <p:sp>
          <p:nvSpPr>
            <p:cNvPr id="36923" name="Freeform 38"/>
            <p:cNvSpPr>
              <a:spLocks/>
            </p:cNvSpPr>
            <p:nvPr/>
          </p:nvSpPr>
          <p:spPr bwMode="auto">
            <a:xfrm>
              <a:off x="1575" y="2054"/>
              <a:ext cx="72" cy="155"/>
            </a:xfrm>
            <a:custGeom>
              <a:avLst/>
              <a:gdLst>
                <a:gd name="T0" fmla="*/ 31 w 72"/>
                <a:gd name="T1" fmla="*/ 0 h 155"/>
                <a:gd name="T2" fmla="*/ 72 w 72"/>
                <a:gd name="T3" fmla="*/ 155 h 155"/>
                <a:gd name="T4" fmla="*/ 31 w 72"/>
                <a:gd name="T5" fmla="*/ 155 h 155"/>
                <a:gd name="T6" fmla="*/ 0 w 72"/>
                <a:gd name="T7" fmla="*/ 155 h 155"/>
                <a:gd name="T8" fmla="*/ 31 w 72"/>
                <a:gd name="T9" fmla="*/ 0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155">
                  <a:moveTo>
                    <a:pt x="31" y="0"/>
                  </a:moveTo>
                  <a:lnTo>
                    <a:pt x="72" y="155"/>
                  </a:lnTo>
                  <a:lnTo>
                    <a:pt x="31" y="155"/>
                  </a:lnTo>
                  <a:lnTo>
                    <a:pt x="0" y="15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24" name="Line 39"/>
            <p:cNvSpPr>
              <a:spLocks noChangeShapeType="1"/>
            </p:cNvSpPr>
            <p:nvPr/>
          </p:nvSpPr>
          <p:spPr bwMode="auto">
            <a:xfrm flipV="1">
              <a:off x="1606" y="2209"/>
              <a:ext cx="1" cy="530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grpSp>
        <p:nvGrpSpPr>
          <p:cNvPr id="36888" name="Group 40"/>
          <p:cNvGrpSpPr>
            <a:grpSpLocks/>
          </p:cNvGrpSpPr>
          <p:nvPr/>
        </p:nvGrpSpPr>
        <p:grpSpPr bwMode="auto">
          <a:xfrm>
            <a:off x="1993901" y="3103564"/>
            <a:ext cx="605367" cy="420687"/>
            <a:chOff x="1218" y="1955"/>
            <a:chExt cx="286" cy="265"/>
          </a:xfrm>
        </p:grpSpPr>
        <p:sp>
          <p:nvSpPr>
            <p:cNvPr id="36921" name="Freeform 41"/>
            <p:cNvSpPr>
              <a:spLocks/>
            </p:cNvSpPr>
            <p:nvPr/>
          </p:nvSpPr>
          <p:spPr bwMode="auto">
            <a:xfrm>
              <a:off x="1371" y="1955"/>
              <a:ext cx="133" cy="132"/>
            </a:xfrm>
            <a:custGeom>
              <a:avLst/>
              <a:gdLst>
                <a:gd name="T0" fmla="*/ 133 w 133"/>
                <a:gd name="T1" fmla="*/ 0 h 132"/>
                <a:gd name="T2" fmla="*/ 41 w 133"/>
                <a:gd name="T3" fmla="*/ 132 h 132"/>
                <a:gd name="T4" fmla="*/ 20 w 133"/>
                <a:gd name="T5" fmla="*/ 99 h 132"/>
                <a:gd name="T6" fmla="*/ 0 w 133"/>
                <a:gd name="T7" fmla="*/ 66 h 132"/>
                <a:gd name="T8" fmla="*/ 133 w 133"/>
                <a:gd name="T9" fmla="*/ 0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3" h="132">
                  <a:moveTo>
                    <a:pt x="133" y="0"/>
                  </a:moveTo>
                  <a:lnTo>
                    <a:pt x="41" y="132"/>
                  </a:lnTo>
                  <a:lnTo>
                    <a:pt x="20" y="99"/>
                  </a:lnTo>
                  <a:lnTo>
                    <a:pt x="0" y="66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22" name="Line 42"/>
            <p:cNvSpPr>
              <a:spLocks noChangeShapeType="1"/>
            </p:cNvSpPr>
            <p:nvPr/>
          </p:nvSpPr>
          <p:spPr bwMode="auto">
            <a:xfrm flipV="1">
              <a:off x="1218" y="2054"/>
              <a:ext cx="173" cy="166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grpSp>
        <p:nvGrpSpPr>
          <p:cNvPr id="36889" name="Group 43"/>
          <p:cNvGrpSpPr>
            <a:grpSpLocks/>
          </p:cNvGrpSpPr>
          <p:nvPr/>
        </p:nvGrpSpPr>
        <p:grpSpPr bwMode="auto">
          <a:xfrm>
            <a:off x="2383368" y="2260601"/>
            <a:ext cx="258233" cy="614363"/>
            <a:chOff x="1402" y="1424"/>
            <a:chExt cx="122" cy="387"/>
          </a:xfrm>
        </p:grpSpPr>
        <p:sp>
          <p:nvSpPr>
            <p:cNvPr id="36919" name="Freeform 44"/>
            <p:cNvSpPr>
              <a:spLocks/>
            </p:cNvSpPr>
            <p:nvPr/>
          </p:nvSpPr>
          <p:spPr bwMode="auto">
            <a:xfrm>
              <a:off x="1402" y="1656"/>
              <a:ext cx="81" cy="155"/>
            </a:xfrm>
            <a:custGeom>
              <a:avLst/>
              <a:gdLst>
                <a:gd name="T0" fmla="*/ 0 w 81"/>
                <a:gd name="T1" fmla="*/ 155 h 155"/>
                <a:gd name="T2" fmla="*/ 10 w 81"/>
                <a:gd name="T3" fmla="*/ 0 h 155"/>
                <a:gd name="T4" fmla="*/ 51 w 81"/>
                <a:gd name="T5" fmla="*/ 11 h 155"/>
                <a:gd name="T6" fmla="*/ 81 w 81"/>
                <a:gd name="T7" fmla="*/ 22 h 155"/>
                <a:gd name="T8" fmla="*/ 0 w 81"/>
                <a:gd name="T9" fmla="*/ 155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155">
                  <a:moveTo>
                    <a:pt x="0" y="155"/>
                  </a:moveTo>
                  <a:lnTo>
                    <a:pt x="10" y="0"/>
                  </a:lnTo>
                  <a:lnTo>
                    <a:pt x="51" y="11"/>
                  </a:lnTo>
                  <a:lnTo>
                    <a:pt x="81" y="22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20" name="Line 45"/>
            <p:cNvSpPr>
              <a:spLocks noChangeShapeType="1"/>
            </p:cNvSpPr>
            <p:nvPr/>
          </p:nvSpPr>
          <p:spPr bwMode="auto">
            <a:xfrm flipH="1">
              <a:off x="1453" y="1424"/>
              <a:ext cx="71" cy="243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grpSp>
        <p:nvGrpSpPr>
          <p:cNvPr id="36890" name="Group 46"/>
          <p:cNvGrpSpPr>
            <a:grpSpLocks/>
          </p:cNvGrpSpPr>
          <p:nvPr/>
        </p:nvGrpSpPr>
        <p:grpSpPr bwMode="auto">
          <a:xfrm>
            <a:off x="2683934" y="2260601"/>
            <a:ext cx="173567" cy="614363"/>
            <a:chOff x="1544" y="1424"/>
            <a:chExt cx="82" cy="387"/>
          </a:xfrm>
        </p:grpSpPr>
        <p:sp>
          <p:nvSpPr>
            <p:cNvPr id="36917" name="Freeform 47"/>
            <p:cNvSpPr>
              <a:spLocks/>
            </p:cNvSpPr>
            <p:nvPr/>
          </p:nvSpPr>
          <p:spPr bwMode="auto">
            <a:xfrm>
              <a:off x="1555" y="1645"/>
              <a:ext cx="71" cy="166"/>
            </a:xfrm>
            <a:custGeom>
              <a:avLst/>
              <a:gdLst>
                <a:gd name="T0" fmla="*/ 61 w 71"/>
                <a:gd name="T1" fmla="*/ 166 h 166"/>
                <a:gd name="T2" fmla="*/ 0 w 71"/>
                <a:gd name="T3" fmla="*/ 22 h 166"/>
                <a:gd name="T4" fmla="*/ 30 w 71"/>
                <a:gd name="T5" fmla="*/ 11 h 166"/>
                <a:gd name="T6" fmla="*/ 71 w 71"/>
                <a:gd name="T7" fmla="*/ 0 h 166"/>
                <a:gd name="T8" fmla="*/ 61 w 71"/>
                <a:gd name="T9" fmla="*/ 166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66">
                  <a:moveTo>
                    <a:pt x="61" y="166"/>
                  </a:moveTo>
                  <a:lnTo>
                    <a:pt x="0" y="22"/>
                  </a:lnTo>
                  <a:lnTo>
                    <a:pt x="30" y="11"/>
                  </a:lnTo>
                  <a:lnTo>
                    <a:pt x="71" y="0"/>
                  </a:lnTo>
                  <a:lnTo>
                    <a:pt x="61" y="16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18" name="Line 48"/>
            <p:cNvSpPr>
              <a:spLocks noChangeShapeType="1"/>
            </p:cNvSpPr>
            <p:nvPr/>
          </p:nvSpPr>
          <p:spPr bwMode="auto">
            <a:xfrm>
              <a:off x="1544" y="1424"/>
              <a:ext cx="41" cy="232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grpSp>
        <p:nvGrpSpPr>
          <p:cNvPr id="36891" name="Group 49"/>
          <p:cNvGrpSpPr>
            <a:grpSpLocks/>
          </p:cNvGrpSpPr>
          <p:nvPr/>
        </p:nvGrpSpPr>
        <p:grpSpPr bwMode="auto">
          <a:xfrm>
            <a:off x="3139017" y="2260600"/>
            <a:ext cx="431800" cy="649288"/>
            <a:chOff x="1759" y="1424"/>
            <a:chExt cx="204" cy="409"/>
          </a:xfrm>
        </p:grpSpPr>
        <p:sp>
          <p:nvSpPr>
            <p:cNvPr id="36915" name="Freeform 50"/>
            <p:cNvSpPr>
              <a:spLocks/>
            </p:cNvSpPr>
            <p:nvPr/>
          </p:nvSpPr>
          <p:spPr bwMode="auto">
            <a:xfrm>
              <a:off x="1861" y="1678"/>
              <a:ext cx="102" cy="155"/>
            </a:xfrm>
            <a:custGeom>
              <a:avLst/>
              <a:gdLst>
                <a:gd name="T0" fmla="*/ 102 w 102"/>
                <a:gd name="T1" fmla="*/ 155 h 155"/>
                <a:gd name="T2" fmla="*/ 0 w 102"/>
                <a:gd name="T3" fmla="*/ 34 h 155"/>
                <a:gd name="T4" fmla="*/ 41 w 102"/>
                <a:gd name="T5" fmla="*/ 12 h 155"/>
                <a:gd name="T6" fmla="*/ 71 w 102"/>
                <a:gd name="T7" fmla="*/ 0 h 155"/>
                <a:gd name="T8" fmla="*/ 102 w 102"/>
                <a:gd name="T9" fmla="*/ 155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55">
                  <a:moveTo>
                    <a:pt x="102" y="155"/>
                  </a:moveTo>
                  <a:lnTo>
                    <a:pt x="0" y="34"/>
                  </a:lnTo>
                  <a:lnTo>
                    <a:pt x="41" y="12"/>
                  </a:lnTo>
                  <a:lnTo>
                    <a:pt x="71" y="0"/>
                  </a:lnTo>
                  <a:lnTo>
                    <a:pt x="102" y="15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16" name="Line 51"/>
            <p:cNvSpPr>
              <a:spLocks noChangeShapeType="1"/>
            </p:cNvSpPr>
            <p:nvPr/>
          </p:nvSpPr>
          <p:spPr bwMode="auto">
            <a:xfrm>
              <a:off x="1759" y="1424"/>
              <a:ext cx="143" cy="266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grpSp>
        <p:nvGrpSpPr>
          <p:cNvPr id="36892" name="Group 52"/>
          <p:cNvGrpSpPr>
            <a:grpSpLocks/>
          </p:cNvGrpSpPr>
          <p:nvPr/>
        </p:nvGrpSpPr>
        <p:grpSpPr bwMode="auto">
          <a:xfrm>
            <a:off x="8777818" y="3348038"/>
            <a:ext cx="452967" cy="315912"/>
            <a:chOff x="4423" y="2109"/>
            <a:chExt cx="214" cy="199"/>
          </a:xfrm>
        </p:grpSpPr>
        <p:sp>
          <p:nvSpPr>
            <p:cNvPr id="36913" name="Freeform 53"/>
            <p:cNvSpPr>
              <a:spLocks/>
            </p:cNvSpPr>
            <p:nvPr/>
          </p:nvSpPr>
          <p:spPr bwMode="auto">
            <a:xfrm>
              <a:off x="4423" y="2109"/>
              <a:ext cx="132" cy="133"/>
            </a:xfrm>
            <a:custGeom>
              <a:avLst/>
              <a:gdLst>
                <a:gd name="T0" fmla="*/ 0 w 132"/>
                <a:gd name="T1" fmla="*/ 0 h 133"/>
                <a:gd name="T2" fmla="*/ 132 w 132"/>
                <a:gd name="T3" fmla="*/ 67 h 133"/>
                <a:gd name="T4" fmla="*/ 112 w 132"/>
                <a:gd name="T5" fmla="*/ 100 h 133"/>
                <a:gd name="T6" fmla="*/ 91 w 132"/>
                <a:gd name="T7" fmla="*/ 133 h 133"/>
                <a:gd name="T8" fmla="*/ 0 w 132"/>
                <a:gd name="T9" fmla="*/ 0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3">
                  <a:moveTo>
                    <a:pt x="0" y="0"/>
                  </a:moveTo>
                  <a:lnTo>
                    <a:pt x="132" y="67"/>
                  </a:lnTo>
                  <a:lnTo>
                    <a:pt x="112" y="100"/>
                  </a:lnTo>
                  <a:lnTo>
                    <a:pt x="91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14" name="Line 54"/>
            <p:cNvSpPr>
              <a:spLocks noChangeShapeType="1"/>
            </p:cNvSpPr>
            <p:nvPr/>
          </p:nvSpPr>
          <p:spPr bwMode="auto">
            <a:xfrm flipH="1" flipV="1">
              <a:off x="4535" y="2209"/>
              <a:ext cx="102" cy="99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sp>
        <p:nvSpPr>
          <p:cNvPr id="36893" name="Rectangle 55"/>
          <p:cNvSpPr>
            <a:spLocks noChangeArrowheads="1"/>
          </p:cNvSpPr>
          <p:nvPr/>
        </p:nvSpPr>
        <p:spPr bwMode="auto">
          <a:xfrm>
            <a:off x="3937001" y="3400425"/>
            <a:ext cx="68433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F76681"/>
                </a:solidFill>
              </a:rPr>
              <a:t>node 2</a:t>
            </a:r>
            <a:endParaRPr lang="en-US">
              <a:solidFill>
                <a:srgbClr val="F76681"/>
              </a:solidFill>
              <a:latin typeface="Tahoma" pitchFamily="34" charset="0"/>
            </a:endParaRPr>
          </a:p>
        </p:txBody>
      </p:sp>
      <p:grpSp>
        <p:nvGrpSpPr>
          <p:cNvPr id="36894" name="Group 56"/>
          <p:cNvGrpSpPr>
            <a:grpSpLocks/>
          </p:cNvGrpSpPr>
          <p:nvPr/>
        </p:nvGrpSpPr>
        <p:grpSpPr bwMode="auto">
          <a:xfrm>
            <a:off x="3052234" y="3348038"/>
            <a:ext cx="734484" cy="158750"/>
            <a:chOff x="1718" y="2109"/>
            <a:chExt cx="347" cy="100"/>
          </a:xfrm>
        </p:grpSpPr>
        <p:sp>
          <p:nvSpPr>
            <p:cNvPr id="36911" name="Freeform 57"/>
            <p:cNvSpPr>
              <a:spLocks/>
            </p:cNvSpPr>
            <p:nvPr/>
          </p:nvSpPr>
          <p:spPr bwMode="auto">
            <a:xfrm>
              <a:off x="1718" y="2109"/>
              <a:ext cx="143" cy="78"/>
            </a:xfrm>
            <a:custGeom>
              <a:avLst/>
              <a:gdLst>
                <a:gd name="T0" fmla="*/ 0 w 143"/>
                <a:gd name="T1" fmla="*/ 0 h 78"/>
                <a:gd name="T2" fmla="*/ 143 w 143"/>
                <a:gd name="T3" fmla="*/ 0 h 78"/>
                <a:gd name="T4" fmla="*/ 133 w 143"/>
                <a:gd name="T5" fmla="*/ 45 h 78"/>
                <a:gd name="T6" fmla="*/ 122 w 143"/>
                <a:gd name="T7" fmla="*/ 78 h 78"/>
                <a:gd name="T8" fmla="*/ 0 w 143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" h="78">
                  <a:moveTo>
                    <a:pt x="0" y="0"/>
                  </a:moveTo>
                  <a:lnTo>
                    <a:pt x="143" y="0"/>
                  </a:lnTo>
                  <a:lnTo>
                    <a:pt x="133" y="45"/>
                  </a:lnTo>
                  <a:lnTo>
                    <a:pt x="122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12" name="Line 58"/>
            <p:cNvSpPr>
              <a:spLocks noChangeShapeType="1"/>
            </p:cNvSpPr>
            <p:nvPr/>
          </p:nvSpPr>
          <p:spPr bwMode="auto">
            <a:xfrm flipH="1" flipV="1">
              <a:off x="1851" y="2154"/>
              <a:ext cx="214" cy="55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sp>
        <p:nvSpPr>
          <p:cNvPr id="36895" name="Line 59"/>
          <p:cNvSpPr>
            <a:spLocks noChangeShapeType="1"/>
          </p:cNvSpPr>
          <p:nvPr/>
        </p:nvSpPr>
        <p:spPr bwMode="auto">
          <a:xfrm>
            <a:off x="5861051" y="5330826"/>
            <a:ext cx="2116" cy="473075"/>
          </a:xfrm>
          <a:prstGeom prst="line">
            <a:avLst/>
          </a:prstGeom>
          <a:noFill/>
          <a:ln w="38100">
            <a:solidFill>
              <a:schemeClr val="accent4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6896" name="Rectangle 60"/>
          <p:cNvSpPr>
            <a:spLocks noChangeArrowheads="1"/>
          </p:cNvSpPr>
          <p:nvPr/>
        </p:nvSpPr>
        <p:spPr bwMode="auto">
          <a:xfrm>
            <a:off x="6982884" y="1716088"/>
            <a:ext cx="31867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700">
                <a:solidFill>
                  <a:srgbClr val="F76681"/>
                </a:solidFill>
                <a:latin typeface="Helvetica" pitchFamily="34" charset="0"/>
              </a:rPr>
              <a:t>LEAVES or TERMINALS or TIPS</a:t>
            </a:r>
            <a:endParaRPr lang="en-US">
              <a:solidFill>
                <a:srgbClr val="F76681"/>
              </a:solidFill>
              <a:latin typeface="Tahoma" pitchFamily="34" charset="0"/>
            </a:endParaRPr>
          </a:p>
        </p:txBody>
      </p:sp>
      <p:grpSp>
        <p:nvGrpSpPr>
          <p:cNvPr id="36897" name="Group 61"/>
          <p:cNvGrpSpPr>
            <a:grpSpLocks/>
          </p:cNvGrpSpPr>
          <p:nvPr/>
        </p:nvGrpSpPr>
        <p:grpSpPr bwMode="auto">
          <a:xfrm>
            <a:off x="5753100" y="1998663"/>
            <a:ext cx="1229784" cy="438150"/>
            <a:chOff x="2994" y="1259"/>
            <a:chExt cx="581" cy="276"/>
          </a:xfrm>
        </p:grpSpPr>
        <p:sp>
          <p:nvSpPr>
            <p:cNvPr id="36909" name="Freeform 62"/>
            <p:cNvSpPr>
              <a:spLocks/>
            </p:cNvSpPr>
            <p:nvPr/>
          </p:nvSpPr>
          <p:spPr bwMode="auto">
            <a:xfrm>
              <a:off x="2994" y="1435"/>
              <a:ext cx="143" cy="100"/>
            </a:xfrm>
            <a:custGeom>
              <a:avLst/>
              <a:gdLst>
                <a:gd name="T0" fmla="*/ 0 w 143"/>
                <a:gd name="T1" fmla="*/ 100 h 100"/>
                <a:gd name="T2" fmla="*/ 122 w 143"/>
                <a:gd name="T3" fmla="*/ 0 h 100"/>
                <a:gd name="T4" fmla="*/ 132 w 143"/>
                <a:gd name="T5" fmla="*/ 34 h 100"/>
                <a:gd name="T6" fmla="*/ 143 w 143"/>
                <a:gd name="T7" fmla="*/ 67 h 100"/>
                <a:gd name="T8" fmla="*/ 0 w 143"/>
                <a:gd name="T9" fmla="*/ 10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" h="100">
                  <a:moveTo>
                    <a:pt x="0" y="100"/>
                  </a:moveTo>
                  <a:lnTo>
                    <a:pt x="122" y="0"/>
                  </a:lnTo>
                  <a:lnTo>
                    <a:pt x="132" y="34"/>
                  </a:lnTo>
                  <a:lnTo>
                    <a:pt x="143" y="67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10" name="Line 63"/>
            <p:cNvSpPr>
              <a:spLocks noChangeShapeType="1"/>
            </p:cNvSpPr>
            <p:nvPr/>
          </p:nvSpPr>
          <p:spPr bwMode="auto">
            <a:xfrm flipH="1">
              <a:off x="3126" y="1259"/>
              <a:ext cx="449" cy="210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grpSp>
        <p:nvGrpSpPr>
          <p:cNvPr id="36898" name="Group 64"/>
          <p:cNvGrpSpPr>
            <a:grpSpLocks/>
          </p:cNvGrpSpPr>
          <p:nvPr/>
        </p:nvGrpSpPr>
        <p:grpSpPr bwMode="auto">
          <a:xfrm>
            <a:off x="7135284" y="2016125"/>
            <a:ext cx="150283" cy="420688"/>
            <a:chOff x="3647" y="1270"/>
            <a:chExt cx="71" cy="265"/>
          </a:xfrm>
        </p:grpSpPr>
        <p:sp>
          <p:nvSpPr>
            <p:cNvPr id="36907" name="Freeform 65"/>
            <p:cNvSpPr>
              <a:spLocks/>
            </p:cNvSpPr>
            <p:nvPr/>
          </p:nvSpPr>
          <p:spPr bwMode="auto">
            <a:xfrm>
              <a:off x="3647" y="1380"/>
              <a:ext cx="71" cy="155"/>
            </a:xfrm>
            <a:custGeom>
              <a:avLst/>
              <a:gdLst>
                <a:gd name="T0" fmla="*/ 20 w 71"/>
                <a:gd name="T1" fmla="*/ 155 h 155"/>
                <a:gd name="T2" fmla="*/ 0 w 71"/>
                <a:gd name="T3" fmla="*/ 0 h 155"/>
                <a:gd name="T4" fmla="*/ 41 w 71"/>
                <a:gd name="T5" fmla="*/ 0 h 155"/>
                <a:gd name="T6" fmla="*/ 71 w 71"/>
                <a:gd name="T7" fmla="*/ 0 h 155"/>
                <a:gd name="T8" fmla="*/ 20 w 71"/>
                <a:gd name="T9" fmla="*/ 155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55">
                  <a:moveTo>
                    <a:pt x="20" y="155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71" y="0"/>
                  </a:lnTo>
                  <a:lnTo>
                    <a:pt x="20" y="15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08" name="Line 66"/>
            <p:cNvSpPr>
              <a:spLocks noChangeShapeType="1"/>
            </p:cNvSpPr>
            <p:nvPr/>
          </p:nvSpPr>
          <p:spPr bwMode="auto">
            <a:xfrm flipH="1">
              <a:off x="3688" y="1270"/>
              <a:ext cx="10" cy="110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grpSp>
        <p:nvGrpSpPr>
          <p:cNvPr id="36899" name="Group 67"/>
          <p:cNvGrpSpPr>
            <a:grpSpLocks/>
          </p:cNvGrpSpPr>
          <p:nvPr/>
        </p:nvGrpSpPr>
        <p:grpSpPr bwMode="auto">
          <a:xfrm>
            <a:off x="7609418" y="2016125"/>
            <a:ext cx="260349" cy="420688"/>
            <a:chOff x="3871" y="1270"/>
            <a:chExt cx="123" cy="265"/>
          </a:xfrm>
        </p:grpSpPr>
        <p:sp>
          <p:nvSpPr>
            <p:cNvPr id="36905" name="Freeform 68"/>
            <p:cNvSpPr>
              <a:spLocks/>
            </p:cNvSpPr>
            <p:nvPr/>
          </p:nvSpPr>
          <p:spPr bwMode="auto">
            <a:xfrm>
              <a:off x="3892" y="1380"/>
              <a:ext cx="102" cy="155"/>
            </a:xfrm>
            <a:custGeom>
              <a:avLst/>
              <a:gdLst>
                <a:gd name="T0" fmla="*/ 102 w 102"/>
                <a:gd name="T1" fmla="*/ 155 h 155"/>
                <a:gd name="T2" fmla="*/ 0 w 102"/>
                <a:gd name="T3" fmla="*/ 33 h 155"/>
                <a:gd name="T4" fmla="*/ 30 w 102"/>
                <a:gd name="T5" fmla="*/ 11 h 155"/>
                <a:gd name="T6" fmla="*/ 61 w 102"/>
                <a:gd name="T7" fmla="*/ 0 h 155"/>
                <a:gd name="T8" fmla="*/ 102 w 102"/>
                <a:gd name="T9" fmla="*/ 155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55">
                  <a:moveTo>
                    <a:pt x="102" y="155"/>
                  </a:moveTo>
                  <a:lnTo>
                    <a:pt x="0" y="33"/>
                  </a:lnTo>
                  <a:lnTo>
                    <a:pt x="30" y="11"/>
                  </a:lnTo>
                  <a:lnTo>
                    <a:pt x="61" y="0"/>
                  </a:lnTo>
                  <a:lnTo>
                    <a:pt x="102" y="15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06" name="Line 69"/>
            <p:cNvSpPr>
              <a:spLocks noChangeShapeType="1"/>
            </p:cNvSpPr>
            <p:nvPr/>
          </p:nvSpPr>
          <p:spPr bwMode="auto">
            <a:xfrm>
              <a:off x="3871" y="1270"/>
              <a:ext cx="51" cy="121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grpSp>
        <p:nvGrpSpPr>
          <p:cNvPr id="36900" name="Group 70"/>
          <p:cNvGrpSpPr>
            <a:grpSpLocks/>
          </p:cNvGrpSpPr>
          <p:nvPr/>
        </p:nvGrpSpPr>
        <p:grpSpPr bwMode="auto">
          <a:xfrm>
            <a:off x="8064501" y="2016125"/>
            <a:ext cx="605367" cy="420688"/>
            <a:chOff x="4086" y="1270"/>
            <a:chExt cx="286" cy="265"/>
          </a:xfrm>
        </p:grpSpPr>
        <p:sp>
          <p:nvSpPr>
            <p:cNvPr id="36903" name="Freeform 71"/>
            <p:cNvSpPr>
              <a:spLocks/>
            </p:cNvSpPr>
            <p:nvPr/>
          </p:nvSpPr>
          <p:spPr bwMode="auto">
            <a:xfrm>
              <a:off x="4239" y="1402"/>
              <a:ext cx="133" cy="133"/>
            </a:xfrm>
            <a:custGeom>
              <a:avLst/>
              <a:gdLst>
                <a:gd name="T0" fmla="*/ 133 w 133"/>
                <a:gd name="T1" fmla="*/ 133 h 133"/>
                <a:gd name="T2" fmla="*/ 0 w 133"/>
                <a:gd name="T3" fmla="*/ 67 h 133"/>
                <a:gd name="T4" fmla="*/ 20 w 133"/>
                <a:gd name="T5" fmla="*/ 33 h 133"/>
                <a:gd name="T6" fmla="*/ 51 w 133"/>
                <a:gd name="T7" fmla="*/ 0 h 133"/>
                <a:gd name="T8" fmla="*/ 133 w 133"/>
                <a:gd name="T9" fmla="*/ 133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3" h="133">
                  <a:moveTo>
                    <a:pt x="133" y="133"/>
                  </a:moveTo>
                  <a:lnTo>
                    <a:pt x="0" y="67"/>
                  </a:lnTo>
                  <a:lnTo>
                    <a:pt x="20" y="33"/>
                  </a:lnTo>
                  <a:lnTo>
                    <a:pt x="51" y="0"/>
                  </a:lnTo>
                  <a:lnTo>
                    <a:pt x="133" y="13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904" name="Line 72"/>
            <p:cNvSpPr>
              <a:spLocks noChangeShapeType="1"/>
            </p:cNvSpPr>
            <p:nvPr/>
          </p:nvSpPr>
          <p:spPr bwMode="auto">
            <a:xfrm>
              <a:off x="4086" y="1270"/>
              <a:ext cx="173" cy="165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sp>
        <p:nvSpPr>
          <p:cNvPr id="36901" name="Rectangle 73"/>
          <p:cNvSpPr>
            <a:spLocks noChangeArrowheads="1"/>
          </p:cNvSpPr>
          <p:nvPr/>
        </p:nvSpPr>
        <p:spPr bwMode="auto">
          <a:xfrm>
            <a:off x="2144184" y="4940300"/>
            <a:ext cx="21343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F76681"/>
                </a:solidFill>
              </a:rPr>
              <a:t>or</a:t>
            </a:r>
            <a:endParaRPr lang="en-US">
              <a:solidFill>
                <a:srgbClr val="F76681"/>
              </a:solidFill>
              <a:latin typeface="Tahoma" pitchFamily="34" charset="0"/>
            </a:endParaRPr>
          </a:p>
        </p:txBody>
      </p:sp>
      <p:sp>
        <p:nvSpPr>
          <p:cNvPr id="36902" name="Rectangle 74"/>
          <p:cNvSpPr>
            <a:spLocks noChangeArrowheads="1"/>
          </p:cNvSpPr>
          <p:nvPr/>
        </p:nvSpPr>
        <p:spPr bwMode="auto">
          <a:xfrm>
            <a:off x="2144185" y="5227638"/>
            <a:ext cx="58990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900">
                <a:solidFill>
                  <a:srgbClr val="F76681"/>
                </a:solidFill>
              </a:rPr>
              <a:t>edges</a:t>
            </a:r>
            <a:endParaRPr lang="en-US">
              <a:solidFill>
                <a:srgbClr val="F7668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2938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5219"/>
          </a:xfrm>
        </p:spPr>
        <p:txBody>
          <a:bodyPr/>
          <a:lstStyle/>
          <a:p>
            <a:r>
              <a:rPr lang="fi-FI" dirty="0" err="1"/>
              <a:t>Cladograms</a:t>
            </a:r>
            <a:r>
              <a:rPr lang="fi-FI" dirty="0"/>
              <a:t> and </a:t>
            </a:r>
            <a:r>
              <a:rPr lang="fi-FI" dirty="0" err="1"/>
              <a:t>phylograms</a:t>
            </a:r>
            <a:endParaRPr lang="fi-FI" dirty="0"/>
          </a:p>
        </p:txBody>
      </p:sp>
      <p:pic>
        <p:nvPicPr>
          <p:cNvPr id="5" name="Picture 2" descr="Fig_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1409924"/>
            <a:ext cx="10800523" cy="54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791" y="6581002"/>
            <a:ext cx="339384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 sz="1200" dirty="0"/>
              <a:t>Wahlberg et al. 2005 </a:t>
            </a:r>
            <a:r>
              <a:rPr lang="fi-FI" sz="1200" dirty="0" err="1"/>
              <a:t>Proc</a:t>
            </a:r>
            <a:r>
              <a:rPr lang="fi-FI" sz="1200" dirty="0"/>
              <a:t> R </a:t>
            </a:r>
            <a:r>
              <a:rPr lang="fi-FI" sz="1200" dirty="0" err="1"/>
              <a:t>Soc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47807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iklas\Documents\Publications\BotJLS2013_Saniaiset\Fern_expo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25" y="1338845"/>
            <a:ext cx="8403445" cy="55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ncrypted-tbn1.gstatic.com/images?q=tbn:ANd9GcRbma35x-WmlFzoixPlWOjQfd5EICTa19SDICMNLn3zPUwzCIj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6" y="5029626"/>
            <a:ext cx="15240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23081" y="6550223"/>
            <a:ext cx="3816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Lehtonen et al. 2012: Bot J Linn </a:t>
            </a:r>
            <a:r>
              <a:rPr lang="fi-FI" sz="1400" dirty="0" err="1"/>
              <a:t>Soc</a:t>
            </a:r>
            <a:r>
              <a:rPr lang="fi-FI" sz="1400" dirty="0"/>
              <a:t> 170: 489.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527"/>
            <a:ext cx="10515600" cy="1325563"/>
          </a:xfrm>
        </p:spPr>
        <p:txBody>
          <a:bodyPr/>
          <a:lstStyle/>
          <a:p>
            <a:r>
              <a:rPr lang="fi-FI" dirty="0" err="1"/>
              <a:t>Chronogram</a:t>
            </a:r>
            <a:r>
              <a:rPr lang="fi-FI" dirty="0"/>
              <a:t> </a:t>
            </a:r>
            <a:br>
              <a:rPr lang="fi-FI" dirty="0"/>
            </a:br>
            <a:r>
              <a:rPr lang="fi-FI" sz="3200" dirty="0"/>
              <a:t>(an </a:t>
            </a:r>
            <a:r>
              <a:rPr lang="fi-FI" sz="3200" dirty="0" err="1"/>
              <a:t>ultrametric</a:t>
            </a:r>
            <a:r>
              <a:rPr lang="fi-FI" sz="3200" dirty="0"/>
              <a:t> </a:t>
            </a:r>
            <a:r>
              <a:rPr lang="fi-FI" sz="3200" dirty="0" err="1"/>
              <a:t>tree</a:t>
            </a:r>
            <a:r>
              <a:rPr lang="fi-FI" sz="3200" dirty="0"/>
              <a:t> </a:t>
            </a:r>
            <a:r>
              <a:rPr lang="mr-IN" sz="3200" dirty="0"/>
              <a:t>–</a:t>
            </a:r>
            <a:r>
              <a:rPr lang="fi-FI" sz="3200" dirty="0"/>
              <a:t> </a:t>
            </a:r>
            <a:r>
              <a:rPr lang="fi-FI" sz="3200" dirty="0" err="1"/>
              <a:t>all</a:t>
            </a:r>
            <a:r>
              <a:rPr lang="fi-FI" sz="3200" dirty="0"/>
              <a:t> </a:t>
            </a:r>
            <a:r>
              <a:rPr lang="fi-FI" sz="3200" dirty="0" err="1"/>
              <a:t>tips</a:t>
            </a:r>
            <a:r>
              <a:rPr lang="fi-FI" sz="3200" dirty="0"/>
              <a:t> </a:t>
            </a:r>
            <a:r>
              <a:rPr lang="fi-FI" sz="3200" dirty="0" err="1"/>
              <a:t>equidistant</a:t>
            </a:r>
            <a:r>
              <a:rPr lang="fi-FI" sz="3200" dirty="0"/>
              <a:t> </a:t>
            </a:r>
            <a:r>
              <a:rPr lang="fi-FI" sz="3200" dirty="0" err="1"/>
              <a:t>from</a:t>
            </a:r>
            <a:r>
              <a:rPr lang="fi-FI" sz="3200" dirty="0"/>
              <a:t> the </a:t>
            </a:r>
            <a:r>
              <a:rPr lang="fi-FI" sz="3200" dirty="0" err="1"/>
              <a:t>root</a:t>
            </a:r>
            <a:r>
              <a:rPr lang="fi-FI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185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14"/>
            <a:ext cx="10972800" cy="847725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ctr"/>
          <a:lstStyle/>
          <a:p>
            <a:pPr eaLnBrk="1" hangingPunct="1"/>
            <a:r>
              <a:rPr lang="en-GB"/>
              <a:t>Trees - Rooted and Unrooted</a:t>
            </a:r>
          </a:p>
        </p:txBody>
      </p:sp>
      <p:grpSp>
        <p:nvGrpSpPr>
          <p:cNvPr id="38915" name="Group 9"/>
          <p:cNvGrpSpPr>
            <a:grpSpLocks/>
          </p:cNvGrpSpPr>
          <p:nvPr/>
        </p:nvGrpSpPr>
        <p:grpSpPr bwMode="auto">
          <a:xfrm>
            <a:off x="6555318" y="4759325"/>
            <a:ext cx="1289049" cy="744538"/>
            <a:chOff x="3097" y="2998"/>
            <a:chExt cx="609" cy="469"/>
          </a:xfrm>
        </p:grpSpPr>
        <p:sp>
          <p:nvSpPr>
            <p:cNvPr id="39005" name="Line 6"/>
            <p:cNvSpPr>
              <a:spLocks noChangeShapeType="1"/>
            </p:cNvSpPr>
            <p:nvPr/>
          </p:nvSpPr>
          <p:spPr bwMode="auto">
            <a:xfrm flipH="1">
              <a:off x="3398" y="2998"/>
              <a:ext cx="300" cy="231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9006" name="Line 7"/>
            <p:cNvSpPr>
              <a:spLocks noChangeShapeType="1"/>
            </p:cNvSpPr>
            <p:nvPr/>
          </p:nvSpPr>
          <p:spPr bwMode="auto">
            <a:xfrm flipH="1" flipV="1">
              <a:off x="3398" y="3229"/>
              <a:ext cx="308" cy="238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9007" name="Line 8"/>
            <p:cNvSpPr>
              <a:spLocks noChangeShapeType="1"/>
            </p:cNvSpPr>
            <p:nvPr/>
          </p:nvSpPr>
          <p:spPr bwMode="auto">
            <a:xfrm flipH="1">
              <a:off x="3097" y="3229"/>
              <a:ext cx="301" cy="1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grpSp>
        <p:nvGrpSpPr>
          <p:cNvPr id="38916" name="Group 13"/>
          <p:cNvGrpSpPr>
            <a:grpSpLocks/>
          </p:cNvGrpSpPr>
          <p:nvPr/>
        </p:nvGrpSpPr>
        <p:grpSpPr bwMode="auto">
          <a:xfrm>
            <a:off x="2705100" y="4759325"/>
            <a:ext cx="1289051" cy="744538"/>
            <a:chOff x="1278" y="2998"/>
            <a:chExt cx="609" cy="469"/>
          </a:xfrm>
        </p:grpSpPr>
        <p:sp>
          <p:nvSpPr>
            <p:cNvPr id="39002" name="Line 10"/>
            <p:cNvSpPr>
              <a:spLocks noChangeShapeType="1"/>
            </p:cNvSpPr>
            <p:nvPr/>
          </p:nvSpPr>
          <p:spPr bwMode="auto">
            <a:xfrm>
              <a:off x="1294" y="2998"/>
              <a:ext cx="300" cy="231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9003" name="Line 11"/>
            <p:cNvSpPr>
              <a:spLocks noChangeShapeType="1"/>
            </p:cNvSpPr>
            <p:nvPr/>
          </p:nvSpPr>
          <p:spPr bwMode="auto">
            <a:xfrm flipV="1">
              <a:off x="1278" y="3229"/>
              <a:ext cx="316" cy="238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9004" name="Line 12"/>
            <p:cNvSpPr>
              <a:spLocks noChangeShapeType="1"/>
            </p:cNvSpPr>
            <p:nvPr/>
          </p:nvSpPr>
          <p:spPr bwMode="auto">
            <a:xfrm>
              <a:off x="1594" y="3229"/>
              <a:ext cx="293" cy="1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grpSp>
        <p:nvGrpSpPr>
          <p:cNvPr id="38917" name="Group 17"/>
          <p:cNvGrpSpPr>
            <a:grpSpLocks/>
          </p:cNvGrpSpPr>
          <p:nvPr/>
        </p:nvGrpSpPr>
        <p:grpSpPr bwMode="auto">
          <a:xfrm>
            <a:off x="4580467" y="4394200"/>
            <a:ext cx="1322917" cy="731838"/>
            <a:chOff x="2164" y="2768"/>
            <a:chExt cx="625" cy="461"/>
          </a:xfrm>
        </p:grpSpPr>
        <p:sp>
          <p:nvSpPr>
            <p:cNvPr id="38999" name="Line 14"/>
            <p:cNvSpPr>
              <a:spLocks noChangeShapeType="1"/>
            </p:cNvSpPr>
            <p:nvPr/>
          </p:nvSpPr>
          <p:spPr bwMode="auto">
            <a:xfrm>
              <a:off x="2164" y="2776"/>
              <a:ext cx="308" cy="222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9000" name="Line 15"/>
            <p:cNvSpPr>
              <a:spLocks noChangeShapeType="1"/>
            </p:cNvSpPr>
            <p:nvPr/>
          </p:nvSpPr>
          <p:spPr bwMode="auto">
            <a:xfrm flipH="1">
              <a:off x="2472" y="2768"/>
              <a:ext cx="317" cy="230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9001" name="Line 16"/>
            <p:cNvSpPr>
              <a:spLocks noChangeShapeType="1"/>
            </p:cNvSpPr>
            <p:nvPr/>
          </p:nvSpPr>
          <p:spPr bwMode="auto">
            <a:xfrm>
              <a:off x="2472" y="2998"/>
              <a:ext cx="1" cy="231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sp>
        <p:nvSpPr>
          <p:cNvPr id="38918" name="Line 18"/>
          <p:cNvSpPr>
            <a:spLocks noChangeShapeType="1"/>
          </p:cNvSpPr>
          <p:nvPr/>
        </p:nvSpPr>
        <p:spPr bwMode="auto">
          <a:xfrm>
            <a:off x="5600700" y="5491164"/>
            <a:ext cx="1305984" cy="1587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19" name="Line 19"/>
          <p:cNvSpPr>
            <a:spLocks noChangeShapeType="1"/>
          </p:cNvSpPr>
          <p:nvPr/>
        </p:nvSpPr>
        <p:spPr bwMode="auto">
          <a:xfrm flipV="1">
            <a:off x="6237818" y="5126038"/>
            <a:ext cx="2116" cy="69215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20" name="Line 20"/>
          <p:cNvSpPr>
            <a:spLocks noChangeShapeType="1"/>
          </p:cNvSpPr>
          <p:nvPr/>
        </p:nvSpPr>
        <p:spPr bwMode="auto">
          <a:xfrm flipH="1">
            <a:off x="3994152" y="5126039"/>
            <a:ext cx="2595033" cy="1587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21" name="Line 21"/>
          <p:cNvSpPr>
            <a:spLocks noChangeShapeType="1"/>
          </p:cNvSpPr>
          <p:nvPr/>
        </p:nvSpPr>
        <p:spPr bwMode="auto">
          <a:xfrm>
            <a:off x="4229100" y="5126038"/>
            <a:ext cx="2117" cy="665162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grpSp>
        <p:nvGrpSpPr>
          <p:cNvPr id="851992" name="Group 24"/>
          <p:cNvGrpSpPr>
            <a:grpSpLocks/>
          </p:cNvGrpSpPr>
          <p:nvPr/>
        </p:nvGrpSpPr>
        <p:grpSpPr bwMode="auto">
          <a:xfrm>
            <a:off x="4076700" y="4733926"/>
            <a:ext cx="704851" cy="404813"/>
            <a:chOff x="1926" y="2982"/>
            <a:chExt cx="333" cy="255"/>
          </a:xfrm>
        </p:grpSpPr>
        <p:sp>
          <p:nvSpPr>
            <p:cNvPr id="38997" name="Freeform 22"/>
            <p:cNvSpPr>
              <a:spLocks/>
            </p:cNvSpPr>
            <p:nvPr/>
          </p:nvSpPr>
          <p:spPr bwMode="auto">
            <a:xfrm>
              <a:off x="2108" y="3097"/>
              <a:ext cx="151" cy="140"/>
            </a:xfrm>
            <a:custGeom>
              <a:avLst/>
              <a:gdLst>
                <a:gd name="T0" fmla="*/ 151 w 151"/>
                <a:gd name="T1" fmla="*/ 140 h 140"/>
                <a:gd name="T2" fmla="*/ 0 w 151"/>
                <a:gd name="T3" fmla="*/ 74 h 140"/>
                <a:gd name="T4" fmla="*/ 32 w 151"/>
                <a:gd name="T5" fmla="*/ 41 h 140"/>
                <a:gd name="T6" fmla="*/ 48 w 151"/>
                <a:gd name="T7" fmla="*/ 0 h 140"/>
                <a:gd name="T8" fmla="*/ 151 w 151"/>
                <a:gd name="T9" fmla="*/ 14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140">
                  <a:moveTo>
                    <a:pt x="151" y="140"/>
                  </a:moveTo>
                  <a:lnTo>
                    <a:pt x="0" y="74"/>
                  </a:lnTo>
                  <a:lnTo>
                    <a:pt x="32" y="41"/>
                  </a:lnTo>
                  <a:lnTo>
                    <a:pt x="48" y="0"/>
                  </a:lnTo>
                  <a:lnTo>
                    <a:pt x="151" y="140"/>
                  </a:lnTo>
                  <a:close/>
                </a:path>
              </a:pathLst>
            </a:custGeom>
            <a:solidFill>
              <a:srgbClr val="790015"/>
            </a:solidFill>
            <a:ln w="9525">
              <a:solidFill>
                <a:srgbClr val="790015"/>
              </a:solidFill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8998" name="Line 23"/>
            <p:cNvSpPr>
              <a:spLocks noChangeShapeType="1"/>
            </p:cNvSpPr>
            <p:nvPr/>
          </p:nvSpPr>
          <p:spPr bwMode="auto">
            <a:xfrm>
              <a:off x="1926" y="2982"/>
              <a:ext cx="198" cy="148"/>
            </a:xfrm>
            <a:prstGeom prst="line">
              <a:avLst/>
            </a:prstGeom>
            <a:noFill/>
            <a:ln w="508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sp>
        <p:nvSpPr>
          <p:cNvPr id="851993" name="Rectangle 25"/>
          <p:cNvSpPr>
            <a:spLocks noChangeArrowheads="1"/>
          </p:cNvSpPr>
          <p:nvPr/>
        </p:nvSpPr>
        <p:spPr bwMode="auto">
          <a:xfrm>
            <a:off x="3441700" y="4486276"/>
            <a:ext cx="51329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ROOT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24" name="Rectangle 26"/>
          <p:cNvSpPr>
            <a:spLocks noChangeArrowheads="1"/>
          </p:cNvSpPr>
          <p:nvPr/>
        </p:nvSpPr>
        <p:spPr bwMode="auto">
          <a:xfrm>
            <a:off x="2554817" y="4708526"/>
            <a:ext cx="1282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A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25" name="Rectangle 27"/>
          <p:cNvSpPr>
            <a:spLocks noChangeArrowheads="1"/>
          </p:cNvSpPr>
          <p:nvPr/>
        </p:nvSpPr>
        <p:spPr bwMode="auto">
          <a:xfrm>
            <a:off x="2537884" y="5478463"/>
            <a:ext cx="1185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B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26" name="Rectangle 28"/>
          <p:cNvSpPr>
            <a:spLocks noChangeArrowheads="1"/>
          </p:cNvSpPr>
          <p:nvPr/>
        </p:nvSpPr>
        <p:spPr bwMode="auto">
          <a:xfrm>
            <a:off x="4161368" y="5857876"/>
            <a:ext cx="1162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C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27" name="Rectangle 29"/>
          <p:cNvSpPr>
            <a:spLocks noChangeArrowheads="1"/>
          </p:cNvSpPr>
          <p:nvPr/>
        </p:nvSpPr>
        <p:spPr bwMode="auto">
          <a:xfrm>
            <a:off x="4495801" y="4211638"/>
            <a:ext cx="13412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D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28" name="Rectangle 30"/>
          <p:cNvSpPr>
            <a:spLocks noChangeArrowheads="1"/>
          </p:cNvSpPr>
          <p:nvPr/>
        </p:nvSpPr>
        <p:spPr bwMode="auto">
          <a:xfrm>
            <a:off x="5952068" y="4198938"/>
            <a:ext cx="10644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E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29" name="Rectangle 31"/>
          <p:cNvSpPr>
            <a:spLocks noChangeArrowheads="1"/>
          </p:cNvSpPr>
          <p:nvPr/>
        </p:nvSpPr>
        <p:spPr bwMode="auto">
          <a:xfrm>
            <a:off x="7945967" y="4695826"/>
            <a:ext cx="10016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F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30" name="Rectangle 32"/>
          <p:cNvSpPr>
            <a:spLocks noChangeArrowheads="1"/>
          </p:cNvSpPr>
          <p:nvPr/>
        </p:nvSpPr>
        <p:spPr bwMode="auto">
          <a:xfrm>
            <a:off x="7977718" y="5478463"/>
            <a:ext cx="13753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G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31" name="Rectangle 33"/>
          <p:cNvSpPr>
            <a:spLocks noChangeArrowheads="1"/>
          </p:cNvSpPr>
          <p:nvPr/>
        </p:nvSpPr>
        <p:spPr bwMode="auto">
          <a:xfrm>
            <a:off x="5399618" y="5453063"/>
            <a:ext cx="13582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H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32" name="Rectangle 34"/>
          <p:cNvSpPr>
            <a:spLocks noChangeArrowheads="1"/>
          </p:cNvSpPr>
          <p:nvPr/>
        </p:nvSpPr>
        <p:spPr bwMode="auto">
          <a:xfrm>
            <a:off x="6237818" y="5870576"/>
            <a:ext cx="549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I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33" name="Rectangle 35"/>
          <p:cNvSpPr>
            <a:spLocks noChangeArrowheads="1"/>
          </p:cNvSpPr>
          <p:nvPr/>
        </p:nvSpPr>
        <p:spPr bwMode="auto">
          <a:xfrm>
            <a:off x="7008284" y="5453063"/>
            <a:ext cx="6951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J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34" name="Line 37"/>
          <p:cNvSpPr>
            <a:spLocks noChangeShapeType="1"/>
          </p:cNvSpPr>
          <p:nvPr/>
        </p:nvSpPr>
        <p:spPr bwMode="auto">
          <a:xfrm flipV="1">
            <a:off x="6705600" y="2147888"/>
            <a:ext cx="2117" cy="23495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35" name="Line 38"/>
          <p:cNvSpPr>
            <a:spLocks noChangeShapeType="1"/>
          </p:cNvSpPr>
          <p:nvPr/>
        </p:nvSpPr>
        <p:spPr bwMode="auto">
          <a:xfrm>
            <a:off x="6203951" y="2382839"/>
            <a:ext cx="501649" cy="1587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36" name="Line 39"/>
          <p:cNvSpPr>
            <a:spLocks noChangeShapeType="1"/>
          </p:cNvSpPr>
          <p:nvPr/>
        </p:nvSpPr>
        <p:spPr bwMode="auto">
          <a:xfrm>
            <a:off x="6203951" y="2147888"/>
            <a:ext cx="2116" cy="23495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37" name="Line 40"/>
          <p:cNvSpPr>
            <a:spLocks noChangeShapeType="1"/>
          </p:cNvSpPr>
          <p:nvPr/>
        </p:nvSpPr>
        <p:spPr bwMode="auto">
          <a:xfrm flipV="1">
            <a:off x="6455834" y="2382839"/>
            <a:ext cx="2117" cy="236537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38" name="Line 41"/>
          <p:cNvSpPr>
            <a:spLocks noChangeShapeType="1"/>
          </p:cNvSpPr>
          <p:nvPr/>
        </p:nvSpPr>
        <p:spPr bwMode="auto">
          <a:xfrm>
            <a:off x="7141634" y="2147889"/>
            <a:ext cx="2117" cy="471487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39" name="Line 42"/>
          <p:cNvSpPr>
            <a:spLocks noChangeShapeType="1"/>
          </p:cNvSpPr>
          <p:nvPr/>
        </p:nvSpPr>
        <p:spPr bwMode="auto">
          <a:xfrm flipH="1">
            <a:off x="6455833" y="2619375"/>
            <a:ext cx="685800" cy="1588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40" name="Line 43"/>
          <p:cNvSpPr>
            <a:spLocks noChangeShapeType="1"/>
          </p:cNvSpPr>
          <p:nvPr/>
        </p:nvSpPr>
        <p:spPr bwMode="auto">
          <a:xfrm>
            <a:off x="7577667" y="2147888"/>
            <a:ext cx="2117" cy="23495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41" name="Line 44"/>
          <p:cNvSpPr>
            <a:spLocks noChangeShapeType="1"/>
          </p:cNvSpPr>
          <p:nvPr/>
        </p:nvSpPr>
        <p:spPr bwMode="auto">
          <a:xfrm flipH="1">
            <a:off x="7577666" y="2382839"/>
            <a:ext cx="450851" cy="1587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42" name="Line 45"/>
          <p:cNvSpPr>
            <a:spLocks noChangeShapeType="1"/>
          </p:cNvSpPr>
          <p:nvPr/>
        </p:nvSpPr>
        <p:spPr bwMode="auto">
          <a:xfrm>
            <a:off x="6807200" y="2619376"/>
            <a:ext cx="2117" cy="455613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43" name="Line 46"/>
          <p:cNvSpPr>
            <a:spLocks noChangeShapeType="1"/>
          </p:cNvSpPr>
          <p:nvPr/>
        </p:nvSpPr>
        <p:spPr bwMode="auto">
          <a:xfrm>
            <a:off x="7793567" y="2382838"/>
            <a:ext cx="9525" cy="473075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44" name="Line 47"/>
          <p:cNvSpPr>
            <a:spLocks noChangeShapeType="1"/>
          </p:cNvSpPr>
          <p:nvPr/>
        </p:nvSpPr>
        <p:spPr bwMode="auto">
          <a:xfrm>
            <a:off x="10272185" y="2147888"/>
            <a:ext cx="2116" cy="23495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45" name="Line 48"/>
          <p:cNvSpPr>
            <a:spLocks noChangeShapeType="1"/>
          </p:cNvSpPr>
          <p:nvPr/>
        </p:nvSpPr>
        <p:spPr bwMode="auto">
          <a:xfrm>
            <a:off x="9804400" y="2147888"/>
            <a:ext cx="2117" cy="23495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46" name="Line 49"/>
          <p:cNvSpPr>
            <a:spLocks noChangeShapeType="1"/>
          </p:cNvSpPr>
          <p:nvPr/>
        </p:nvSpPr>
        <p:spPr bwMode="auto">
          <a:xfrm>
            <a:off x="9804400" y="2382839"/>
            <a:ext cx="467784" cy="1587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47" name="Line 50"/>
          <p:cNvSpPr>
            <a:spLocks noChangeShapeType="1"/>
          </p:cNvSpPr>
          <p:nvPr/>
        </p:nvSpPr>
        <p:spPr bwMode="auto">
          <a:xfrm>
            <a:off x="9385300" y="2147888"/>
            <a:ext cx="2117" cy="23495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48" name="Line 51"/>
          <p:cNvSpPr>
            <a:spLocks noChangeShapeType="1"/>
          </p:cNvSpPr>
          <p:nvPr/>
        </p:nvSpPr>
        <p:spPr bwMode="auto">
          <a:xfrm>
            <a:off x="8481485" y="2147888"/>
            <a:ext cx="2116" cy="23495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49" name="Line 52"/>
          <p:cNvSpPr>
            <a:spLocks noChangeShapeType="1"/>
          </p:cNvSpPr>
          <p:nvPr/>
        </p:nvSpPr>
        <p:spPr bwMode="auto">
          <a:xfrm flipH="1">
            <a:off x="8481484" y="2382839"/>
            <a:ext cx="903816" cy="1587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50" name="Line 53"/>
          <p:cNvSpPr>
            <a:spLocks noChangeShapeType="1"/>
          </p:cNvSpPr>
          <p:nvPr/>
        </p:nvSpPr>
        <p:spPr bwMode="auto">
          <a:xfrm flipV="1">
            <a:off x="8915400" y="2162175"/>
            <a:ext cx="2117" cy="45720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51" name="Line 54"/>
          <p:cNvSpPr>
            <a:spLocks noChangeShapeType="1"/>
          </p:cNvSpPr>
          <p:nvPr/>
        </p:nvSpPr>
        <p:spPr bwMode="auto">
          <a:xfrm>
            <a:off x="10054167" y="2382837"/>
            <a:ext cx="2117" cy="236538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52" name="Line 55"/>
          <p:cNvSpPr>
            <a:spLocks noChangeShapeType="1"/>
          </p:cNvSpPr>
          <p:nvPr/>
        </p:nvSpPr>
        <p:spPr bwMode="auto">
          <a:xfrm>
            <a:off x="8915401" y="2619375"/>
            <a:ext cx="1138767" cy="1588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53" name="Line 56"/>
          <p:cNvSpPr>
            <a:spLocks noChangeShapeType="1"/>
          </p:cNvSpPr>
          <p:nvPr/>
        </p:nvSpPr>
        <p:spPr bwMode="auto">
          <a:xfrm>
            <a:off x="6807201" y="3074989"/>
            <a:ext cx="1708151" cy="1587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54" name="Line 57"/>
          <p:cNvSpPr>
            <a:spLocks noChangeShapeType="1"/>
          </p:cNvSpPr>
          <p:nvPr/>
        </p:nvSpPr>
        <p:spPr bwMode="auto">
          <a:xfrm>
            <a:off x="8515351" y="2854326"/>
            <a:ext cx="2116" cy="220663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55" name="Line 58"/>
          <p:cNvSpPr>
            <a:spLocks noChangeShapeType="1"/>
          </p:cNvSpPr>
          <p:nvPr/>
        </p:nvSpPr>
        <p:spPr bwMode="auto">
          <a:xfrm>
            <a:off x="7694085" y="3074988"/>
            <a:ext cx="2116" cy="20955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56" name="Rectangle 59"/>
          <p:cNvSpPr>
            <a:spLocks noChangeArrowheads="1"/>
          </p:cNvSpPr>
          <p:nvPr/>
        </p:nvSpPr>
        <p:spPr bwMode="auto">
          <a:xfrm>
            <a:off x="6187017" y="1939925"/>
            <a:ext cx="1282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A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57" name="Rectangle 60"/>
          <p:cNvSpPr>
            <a:spLocks noChangeArrowheads="1"/>
          </p:cNvSpPr>
          <p:nvPr/>
        </p:nvSpPr>
        <p:spPr bwMode="auto">
          <a:xfrm>
            <a:off x="6688667" y="1927226"/>
            <a:ext cx="1185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B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58" name="Rectangle 61"/>
          <p:cNvSpPr>
            <a:spLocks noChangeArrowheads="1"/>
          </p:cNvSpPr>
          <p:nvPr/>
        </p:nvSpPr>
        <p:spPr bwMode="auto">
          <a:xfrm>
            <a:off x="7124701" y="1927226"/>
            <a:ext cx="1162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C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59" name="Rectangle 62"/>
          <p:cNvSpPr>
            <a:spLocks noChangeArrowheads="1"/>
          </p:cNvSpPr>
          <p:nvPr/>
        </p:nvSpPr>
        <p:spPr bwMode="auto">
          <a:xfrm>
            <a:off x="7543801" y="1927226"/>
            <a:ext cx="13412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D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60" name="Rectangle 63"/>
          <p:cNvSpPr>
            <a:spLocks noChangeArrowheads="1"/>
          </p:cNvSpPr>
          <p:nvPr/>
        </p:nvSpPr>
        <p:spPr bwMode="auto">
          <a:xfrm>
            <a:off x="7994651" y="1927226"/>
            <a:ext cx="10644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E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61" name="Rectangle 64"/>
          <p:cNvSpPr>
            <a:spLocks noChangeArrowheads="1"/>
          </p:cNvSpPr>
          <p:nvPr/>
        </p:nvSpPr>
        <p:spPr bwMode="auto">
          <a:xfrm>
            <a:off x="9787467" y="1939925"/>
            <a:ext cx="10016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F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62" name="Rectangle 65"/>
          <p:cNvSpPr>
            <a:spLocks noChangeArrowheads="1"/>
          </p:cNvSpPr>
          <p:nvPr/>
        </p:nvSpPr>
        <p:spPr bwMode="auto">
          <a:xfrm>
            <a:off x="10255251" y="1927226"/>
            <a:ext cx="13753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G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63" name="Rectangle 66"/>
          <p:cNvSpPr>
            <a:spLocks noChangeArrowheads="1"/>
          </p:cNvSpPr>
          <p:nvPr/>
        </p:nvSpPr>
        <p:spPr bwMode="auto">
          <a:xfrm>
            <a:off x="8447618" y="1939925"/>
            <a:ext cx="13582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H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64" name="Rectangle 67"/>
          <p:cNvSpPr>
            <a:spLocks noChangeArrowheads="1"/>
          </p:cNvSpPr>
          <p:nvPr/>
        </p:nvSpPr>
        <p:spPr bwMode="auto">
          <a:xfrm>
            <a:off x="8932334" y="1927226"/>
            <a:ext cx="549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I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65" name="Rectangle 68"/>
          <p:cNvSpPr>
            <a:spLocks noChangeArrowheads="1"/>
          </p:cNvSpPr>
          <p:nvPr/>
        </p:nvSpPr>
        <p:spPr bwMode="auto">
          <a:xfrm>
            <a:off x="9368367" y="1939925"/>
            <a:ext cx="6951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J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66" name="Line 69"/>
          <p:cNvSpPr>
            <a:spLocks noChangeShapeType="1"/>
          </p:cNvSpPr>
          <p:nvPr/>
        </p:nvSpPr>
        <p:spPr bwMode="auto">
          <a:xfrm flipH="1">
            <a:off x="7792508" y="2854325"/>
            <a:ext cx="1658409" cy="1588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67" name="Rectangle 70"/>
          <p:cNvSpPr>
            <a:spLocks noChangeArrowheads="1"/>
          </p:cNvSpPr>
          <p:nvPr/>
        </p:nvSpPr>
        <p:spPr bwMode="auto">
          <a:xfrm>
            <a:off x="7376585" y="3389313"/>
            <a:ext cx="51329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ROOT</a:t>
            </a:r>
            <a:endParaRPr lang="en-US">
              <a:solidFill>
                <a:schemeClr val="hlink"/>
              </a:solidFill>
            </a:endParaRPr>
          </a:p>
        </p:txBody>
      </p:sp>
      <p:grpSp>
        <p:nvGrpSpPr>
          <p:cNvPr id="38968" name="Group 83"/>
          <p:cNvGrpSpPr>
            <a:grpSpLocks/>
          </p:cNvGrpSpPr>
          <p:nvPr/>
        </p:nvGrpSpPr>
        <p:grpSpPr bwMode="auto">
          <a:xfrm>
            <a:off x="1750485" y="1809750"/>
            <a:ext cx="4068233" cy="1631950"/>
            <a:chOff x="827" y="1140"/>
            <a:chExt cx="1922" cy="1028"/>
          </a:xfrm>
        </p:grpSpPr>
        <p:sp>
          <p:nvSpPr>
            <p:cNvPr id="38985" name="Line 71"/>
            <p:cNvSpPr>
              <a:spLocks noChangeShapeType="1"/>
            </p:cNvSpPr>
            <p:nvPr/>
          </p:nvSpPr>
          <p:spPr bwMode="auto">
            <a:xfrm>
              <a:off x="827" y="1140"/>
              <a:ext cx="957" cy="1028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8986" name="Line 72"/>
            <p:cNvSpPr>
              <a:spLocks noChangeShapeType="1"/>
            </p:cNvSpPr>
            <p:nvPr/>
          </p:nvSpPr>
          <p:spPr bwMode="auto">
            <a:xfrm flipV="1">
              <a:off x="1784" y="1140"/>
              <a:ext cx="965" cy="1028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8987" name="Line 73"/>
            <p:cNvSpPr>
              <a:spLocks noChangeShapeType="1"/>
            </p:cNvSpPr>
            <p:nvPr/>
          </p:nvSpPr>
          <p:spPr bwMode="auto">
            <a:xfrm>
              <a:off x="1887" y="1148"/>
              <a:ext cx="435" cy="460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8988" name="Line 74"/>
            <p:cNvSpPr>
              <a:spLocks noChangeShapeType="1"/>
            </p:cNvSpPr>
            <p:nvPr/>
          </p:nvSpPr>
          <p:spPr bwMode="auto">
            <a:xfrm>
              <a:off x="2322" y="1600"/>
              <a:ext cx="1" cy="1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8989" name="Line 75"/>
            <p:cNvSpPr>
              <a:spLocks noChangeShapeType="1"/>
            </p:cNvSpPr>
            <p:nvPr/>
          </p:nvSpPr>
          <p:spPr bwMode="auto">
            <a:xfrm flipH="1">
              <a:off x="1998" y="1140"/>
              <a:ext cx="110" cy="123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8990" name="Line 76"/>
            <p:cNvSpPr>
              <a:spLocks noChangeShapeType="1"/>
            </p:cNvSpPr>
            <p:nvPr/>
          </p:nvSpPr>
          <p:spPr bwMode="auto">
            <a:xfrm>
              <a:off x="2322" y="1140"/>
              <a:ext cx="205" cy="238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8991" name="Line 77"/>
            <p:cNvSpPr>
              <a:spLocks noChangeShapeType="1"/>
            </p:cNvSpPr>
            <p:nvPr/>
          </p:nvSpPr>
          <p:spPr bwMode="auto">
            <a:xfrm flipV="1">
              <a:off x="2535" y="1148"/>
              <a:ext cx="1" cy="230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8992" name="Line 78"/>
            <p:cNvSpPr>
              <a:spLocks noChangeShapeType="1"/>
            </p:cNvSpPr>
            <p:nvPr/>
          </p:nvSpPr>
          <p:spPr bwMode="auto">
            <a:xfrm>
              <a:off x="1460" y="1140"/>
              <a:ext cx="640" cy="682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8993" name="Line 79"/>
            <p:cNvSpPr>
              <a:spLocks noChangeShapeType="1"/>
            </p:cNvSpPr>
            <p:nvPr/>
          </p:nvSpPr>
          <p:spPr bwMode="auto">
            <a:xfrm flipV="1">
              <a:off x="1578" y="1148"/>
              <a:ext cx="103" cy="115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8994" name="Line 80"/>
            <p:cNvSpPr>
              <a:spLocks noChangeShapeType="1"/>
            </p:cNvSpPr>
            <p:nvPr/>
          </p:nvSpPr>
          <p:spPr bwMode="auto">
            <a:xfrm>
              <a:off x="1681" y="1148"/>
              <a:ext cx="1" cy="1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8995" name="Line 81"/>
            <p:cNvSpPr>
              <a:spLocks noChangeShapeType="1"/>
            </p:cNvSpPr>
            <p:nvPr/>
          </p:nvSpPr>
          <p:spPr bwMode="auto">
            <a:xfrm flipV="1">
              <a:off x="938" y="1148"/>
              <a:ext cx="118" cy="123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38996" name="Line 82"/>
            <p:cNvSpPr>
              <a:spLocks noChangeShapeType="1"/>
            </p:cNvSpPr>
            <p:nvPr/>
          </p:nvSpPr>
          <p:spPr bwMode="auto">
            <a:xfrm flipV="1">
              <a:off x="1040" y="1148"/>
              <a:ext cx="222" cy="230"/>
            </a:xfrm>
            <a:prstGeom prst="line">
              <a:avLst/>
            </a:prstGeom>
            <a:noFill/>
            <a:ln w="12700">
              <a:solidFill>
                <a:srgbClr val="79001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sp>
        <p:nvSpPr>
          <p:cNvPr id="38969" name="Rectangle 84"/>
          <p:cNvSpPr>
            <a:spLocks noChangeArrowheads="1"/>
          </p:cNvSpPr>
          <p:nvPr/>
        </p:nvSpPr>
        <p:spPr bwMode="auto">
          <a:xfrm>
            <a:off x="1716617" y="1614488"/>
            <a:ext cx="1282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A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70" name="Rectangle 85"/>
          <p:cNvSpPr>
            <a:spLocks noChangeArrowheads="1"/>
          </p:cNvSpPr>
          <p:nvPr/>
        </p:nvSpPr>
        <p:spPr bwMode="auto">
          <a:xfrm>
            <a:off x="2235201" y="1614488"/>
            <a:ext cx="1185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B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71" name="Rectangle 86"/>
          <p:cNvSpPr>
            <a:spLocks noChangeArrowheads="1"/>
          </p:cNvSpPr>
          <p:nvPr/>
        </p:nvSpPr>
        <p:spPr bwMode="auto">
          <a:xfrm>
            <a:off x="2654301" y="1614488"/>
            <a:ext cx="1162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C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72" name="Rectangle 87"/>
          <p:cNvSpPr>
            <a:spLocks noChangeArrowheads="1"/>
          </p:cNvSpPr>
          <p:nvPr/>
        </p:nvSpPr>
        <p:spPr bwMode="auto">
          <a:xfrm>
            <a:off x="3073401" y="1614488"/>
            <a:ext cx="13412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D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73" name="Rectangle 88"/>
          <p:cNvSpPr>
            <a:spLocks noChangeArrowheads="1"/>
          </p:cNvSpPr>
          <p:nvPr/>
        </p:nvSpPr>
        <p:spPr bwMode="auto">
          <a:xfrm>
            <a:off x="3558117" y="1614488"/>
            <a:ext cx="10644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E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74" name="Rectangle 89"/>
          <p:cNvSpPr>
            <a:spLocks noChangeArrowheads="1"/>
          </p:cNvSpPr>
          <p:nvPr/>
        </p:nvSpPr>
        <p:spPr bwMode="auto">
          <a:xfrm>
            <a:off x="3977217" y="1614488"/>
            <a:ext cx="10016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F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75" name="Rectangle 90"/>
          <p:cNvSpPr>
            <a:spLocks noChangeArrowheads="1"/>
          </p:cNvSpPr>
          <p:nvPr/>
        </p:nvSpPr>
        <p:spPr bwMode="auto">
          <a:xfrm>
            <a:off x="4428067" y="1614488"/>
            <a:ext cx="13753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G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76" name="Rectangle 91"/>
          <p:cNvSpPr>
            <a:spLocks noChangeArrowheads="1"/>
          </p:cNvSpPr>
          <p:nvPr/>
        </p:nvSpPr>
        <p:spPr bwMode="auto">
          <a:xfrm>
            <a:off x="4864101" y="1614488"/>
            <a:ext cx="13582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H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77" name="Rectangle 92"/>
          <p:cNvSpPr>
            <a:spLocks noChangeArrowheads="1"/>
          </p:cNvSpPr>
          <p:nvPr/>
        </p:nvSpPr>
        <p:spPr bwMode="auto">
          <a:xfrm>
            <a:off x="5365752" y="1614488"/>
            <a:ext cx="549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I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78" name="Rectangle 93"/>
          <p:cNvSpPr>
            <a:spLocks noChangeArrowheads="1"/>
          </p:cNvSpPr>
          <p:nvPr/>
        </p:nvSpPr>
        <p:spPr bwMode="auto">
          <a:xfrm>
            <a:off x="5818718" y="1614488"/>
            <a:ext cx="6951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J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79" name="Rectangle 94"/>
          <p:cNvSpPr>
            <a:spLocks noChangeArrowheads="1"/>
          </p:cNvSpPr>
          <p:nvPr/>
        </p:nvSpPr>
        <p:spPr bwMode="auto">
          <a:xfrm>
            <a:off x="3424767" y="3533776"/>
            <a:ext cx="51329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700">
                <a:solidFill>
                  <a:schemeClr val="hlink"/>
                </a:solidFill>
              </a:rPr>
              <a:t>ROOT</a:t>
            </a:r>
            <a:endParaRPr lang="en-US">
              <a:solidFill>
                <a:schemeClr val="hlink"/>
              </a:solidFill>
            </a:endParaRPr>
          </a:p>
        </p:txBody>
      </p:sp>
      <p:sp>
        <p:nvSpPr>
          <p:cNvPr id="38980" name="Line 95"/>
          <p:cNvSpPr>
            <a:spLocks noChangeShapeType="1"/>
          </p:cNvSpPr>
          <p:nvPr/>
        </p:nvSpPr>
        <p:spPr bwMode="auto">
          <a:xfrm>
            <a:off x="8028518" y="2147888"/>
            <a:ext cx="2116" cy="23495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81" name="Freeform 96"/>
          <p:cNvSpPr>
            <a:spLocks/>
          </p:cNvSpPr>
          <p:nvPr/>
        </p:nvSpPr>
        <p:spPr bwMode="auto">
          <a:xfrm>
            <a:off x="9368367" y="2722564"/>
            <a:ext cx="234951" cy="104775"/>
          </a:xfrm>
          <a:custGeom>
            <a:avLst/>
            <a:gdLst>
              <a:gd name="T0" fmla="*/ 50800 w 111"/>
              <a:gd name="T1" fmla="*/ 92075 h 66"/>
              <a:gd name="T2" fmla="*/ 12700 w 111"/>
              <a:gd name="T3" fmla="*/ 65088 h 66"/>
              <a:gd name="T4" fmla="*/ 0 w 111"/>
              <a:gd name="T5" fmla="*/ 39688 h 66"/>
              <a:gd name="T6" fmla="*/ 0 w 111"/>
              <a:gd name="T7" fmla="*/ 26988 h 66"/>
              <a:gd name="T8" fmla="*/ 0 w 111"/>
              <a:gd name="T9" fmla="*/ 14288 h 66"/>
              <a:gd name="T10" fmla="*/ 12700 w 111"/>
              <a:gd name="T11" fmla="*/ 14288 h 66"/>
              <a:gd name="T12" fmla="*/ 12700 w 111"/>
              <a:gd name="T13" fmla="*/ 0 h 66"/>
              <a:gd name="T14" fmla="*/ 25400 w 111"/>
              <a:gd name="T15" fmla="*/ 0 h 66"/>
              <a:gd name="T16" fmla="*/ 38100 w 111"/>
              <a:gd name="T17" fmla="*/ 0 h 66"/>
              <a:gd name="T18" fmla="*/ 50800 w 111"/>
              <a:gd name="T19" fmla="*/ 0 h 66"/>
              <a:gd name="T20" fmla="*/ 74613 w 111"/>
              <a:gd name="T21" fmla="*/ 0 h 66"/>
              <a:gd name="T22" fmla="*/ 87313 w 111"/>
              <a:gd name="T23" fmla="*/ 0 h 66"/>
              <a:gd name="T24" fmla="*/ 100013 w 111"/>
              <a:gd name="T25" fmla="*/ 0 h 66"/>
              <a:gd name="T26" fmla="*/ 112713 w 111"/>
              <a:gd name="T27" fmla="*/ 0 h 66"/>
              <a:gd name="T28" fmla="*/ 125413 w 111"/>
              <a:gd name="T29" fmla="*/ 0 h 66"/>
              <a:gd name="T30" fmla="*/ 150813 w 111"/>
              <a:gd name="T31" fmla="*/ 0 h 66"/>
              <a:gd name="T32" fmla="*/ 150813 w 111"/>
              <a:gd name="T33" fmla="*/ 14288 h 66"/>
              <a:gd name="T34" fmla="*/ 163513 w 111"/>
              <a:gd name="T35" fmla="*/ 14288 h 66"/>
              <a:gd name="T36" fmla="*/ 163513 w 111"/>
              <a:gd name="T37" fmla="*/ 26988 h 66"/>
              <a:gd name="T38" fmla="*/ 176213 w 111"/>
              <a:gd name="T39" fmla="*/ 26988 h 66"/>
              <a:gd name="T40" fmla="*/ 176213 w 111"/>
              <a:gd name="T41" fmla="*/ 39688 h 66"/>
              <a:gd name="T42" fmla="*/ 176213 w 111"/>
              <a:gd name="T43" fmla="*/ 65088 h 66"/>
              <a:gd name="T44" fmla="*/ 176213 w 111"/>
              <a:gd name="T45" fmla="*/ 79375 h 66"/>
              <a:gd name="T46" fmla="*/ 163513 w 111"/>
              <a:gd name="T47" fmla="*/ 79375 h 66"/>
              <a:gd name="T48" fmla="*/ 150813 w 111"/>
              <a:gd name="T49" fmla="*/ 79375 h 66"/>
              <a:gd name="T50" fmla="*/ 125413 w 111"/>
              <a:gd name="T51" fmla="*/ 79375 h 66"/>
              <a:gd name="T52" fmla="*/ 112713 w 111"/>
              <a:gd name="T53" fmla="*/ 79375 h 66"/>
              <a:gd name="T54" fmla="*/ 112713 w 111"/>
              <a:gd name="T55" fmla="*/ 92075 h 66"/>
              <a:gd name="T56" fmla="*/ 112713 w 111"/>
              <a:gd name="T57" fmla="*/ 79375 h 66"/>
              <a:gd name="T58" fmla="*/ 125413 w 111"/>
              <a:gd name="T59" fmla="*/ 79375 h 66"/>
              <a:gd name="T60" fmla="*/ 125413 w 111"/>
              <a:gd name="T61" fmla="*/ 65088 h 66"/>
              <a:gd name="T62" fmla="*/ 112713 w 111"/>
              <a:gd name="T63" fmla="*/ 79375 h 66"/>
              <a:gd name="T64" fmla="*/ 112713 w 111"/>
              <a:gd name="T65" fmla="*/ 92075 h 66"/>
              <a:gd name="T66" fmla="*/ 125413 w 111"/>
              <a:gd name="T67" fmla="*/ 92075 h 66"/>
              <a:gd name="T68" fmla="*/ 125413 w 111"/>
              <a:gd name="T69" fmla="*/ 104775 h 6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11" h="66">
                <a:moveTo>
                  <a:pt x="32" y="58"/>
                </a:moveTo>
                <a:lnTo>
                  <a:pt x="8" y="41"/>
                </a:lnTo>
                <a:lnTo>
                  <a:pt x="0" y="25"/>
                </a:lnTo>
                <a:lnTo>
                  <a:pt x="0" y="17"/>
                </a:lnTo>
                <a:lnTo>
                  <a:pt x="0" y="9"/>
                </a:lnTo>
                <a:lnTo>
                  <a:pt x="8" y="9"/>
                </a:lnTo>
                <a:lnTo>
                  <a:pt x="8" y="0"/>
                </a:lnTo>
                <a:lnTo>
                  <a:pt x="16" y="0"/>
                </a:lnTo>
                <a:lnTo>
                  <a:pt x="24" y="0"/>
                </a:lnTo>
                <a:lnTo>
                  <a:pt x="32" y="0"/>
                </a:lnTo>
                <a:lnTo>
                  <a:pt x="47" y="0"/>
                </a:lnTo>
                <a:lnTo>
                  <a:pt x="55" y="0"/>
                </a:lnTo>
                <a:lnTo>
                  <a:pt x="63" y="0"/>
                </a:lnTo>
                <a:lnTo>
                  <a:pt x="71" y="0"/>
                </a:lnTo>
                <a:lnTo>
                  <a:pt x="79" y="0"/>
                </a:lnTo>
                <a:lnTo>
                  <a:pt x="95" y="0"/>
                </a:lnTo>
                <a:lnTo>
                  <a:pt x="95" y="9"/>
                </a:lnTo>
                <a:lnTo>
                  <a:pt x="103" y="9"/>
                </a:lnTo>
                <a:lnTo>
                  <a:pt x="103" y="17"/>
                </a:lnTo>
                <a:lnTo>
                  <a:pt x="111" y="17"/>
                </a:lnTo>
                <a:lnTo>
                  <a:pt x="111" y="25"/>
                </a:lnTo>
                <a:lnTo>
                  <a:pt x="111" y="41"/>
                </a:lnTo>
                <a:lnTo>
                  <a:pt x="111" y="50"/>
                </a:lnTo>
                <a:lnTo>
                  <a:pt x="103" y="50"/>
                </a:lnTo>
                <a:lnTo>
                  <a:pt x="95" y="50"/>
                </a:lnTo>
                <a:lnTo>
                  <a:pt x="79" y="50"/>
                </a:lnTo>
                <a:lnTo>
                  <a:pt x="71" y="50"/>
                </a:lnTo>
                <a:lnTo>
                  <a:pt x="71" y="58"/>
                </a:lnTo>
                <a:lnTo>
                  <a:pt x="71" y="50"/>
                </a:lnTo>
                <a:lnTo>
                  <a:pt x="79" y="50"/>
                </a:lnTo>
                <a:lnTo>
                  <a:pt x="79" y="41"/>
                </a:lnTo>
                <a:lnTo>
                  <a:pt x="71" y="50"/>
                </a:lnTo>
                <a:lnTo>
                  <a:pt x="71" y="58"/>
                </a:lnTo>
                <a:lnTo>
                  <a:pt x="79" y="58"/>
                </a:lnTo>
                <a:lnTo>
                  <a:pt x="79" y="66"/>
                </a:lnTo>
              </a:path>
            </a:pathLst>
          </a:custGeom>
          <a:noFill/>
          <a:ln w="12700">
            <a:solidFill>
              <a:srgbClr val="DD080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82" name="Freeform 97"/>
          <p:cNvSpPr>
            <a:spLocks/>
          </p:cNvSpPr>
          <p:nvPr/>
        </p:nvSpPr>
        <p:spPr bwMode="auto">
          <a:xfrm>
            <a:off x="9436100" y="2787650"/>
            <a:ext cx="2117" cy="26988"/>
          </a:xfrm>
          <a:custGeom>
            <a:avLst/>
            <a:gdLst>
              <a:gd name="T0" fmla="*/ 0 w 1588"/>
              <a:gd name="T1" fmla="*/ 26988 h 17"/>
              <a:gd name="T2" fmla="*/ 0 w 1588"/>
              <a:gd name="T3" fmla="*/ 14288 h 17"/>
              <a:gd name="T4" fmla="*/ 0 w 1588"/>
              <a:gd name="T5" fmla="*/ 0 h 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8" h="17">
                <a:moveTo>
                  <a:pt x="0" y="17"/>
                </a:moveTo>
                <a:lnTo>
                  <a:pt x="0" y="9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79001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83" name="Freeform 98"/>
          <p:cNvSpPr>
            <a:spLocks/>
          </p:cNvSpPr>
          <p:nvPr/>
        </p:nvSpPr>
        <p:spPr bwMode="auto">
          <a:xfrm>
            <a:off x="9402233" y="2814639"/>
            <a:ext cx="33867" cy="1587"/>
          </a:xfrm>
          <a:custGeom>
            <a:avLst/>
            <a:gdLst>
              <a:gd name="T0" fmla="*/ 25400 w 16"/>
              <a:gd name="T1" fmla="*/ 0 h 1587"/>
              <a:gd name="T2" fmla="*/ 12700 w 16"/>
              <a:gd name="T3" fmla="*/ 0 h 1587"/>
              <a:gd name="T4" fmla="*/ 0 w 16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" h="1587">
                <a:moveTo>
                  <a:pt x="16" y="0"/>
                </a:moveTo>
                <a:lnTo>
                  <a:pt x="8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79001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8984" name="Line 99"/>
          <p:cNvSpPr>
            <a:spLocks noChangeShapeType="1"/>
          </p:cNvSpPr>
          <p:nvPr/>
        </p:nvSpPr>
        <p:spPr bwMode="auto">
          <a:xfrm>
            <a:off x="9450918" y="2619375"/>
            <a:ext cx="2116" cy="234950"/>
          </a:xfrm>
          <a:prstGeom prst="line">
            <a:avLst/>
          </a:prstGeom>
          <a:noFill/>
          <a:ln w="12700">
            <a:solidFill>
              <a:srgbClr val="7900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96" name="TextBox 95"/>
          <p:cNvSpPr txBox="1"/>
          <p:nvPr/>
        </p:nvSpPr>
        <p:spPr>
          <a:xfrm>
            <a:off x="3612981" y="1165423"/>
            <a:ext cx="1251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Sister</a:t>
            </a:r>
            <a:r>
              <a:rPr lang="fi-FI" sz="1600" dirty="0"/>
              <a:t> </a:t>
            </a:r>
            <a:r>
              <a:rPr lang="fi-FI" sz="1600" dirty="0" err="1"/>
              <a:t>groups</a:t>
            </a:r>
            <a:endParaRPr lang="fi-FI" sz="1600" dirty="0"/>
          </a:p>
        </p:txBody>
      </p:sp>
      <p:sp>
        <p:nvSpPr>
          <p:cNvPr id="2" name="Oval 1"/>
          <p:cNvSpPr/>
          <p:nvPr/>
        </p:nvSpPr>
        <p:spPr>
          <a:xfrm>
            <a:off x="3898900" y="1562100"/>
            <a:ext cx="736600" cy="508000"/>
          </a:xfrm>
          <a:prstGeom prst="ellipse">
            <a:avLst/>
          </a:prstGeom>
          <a:noFill/>
          <a:ln w="31750">
            <a:solidFill>
              <a:srgbClr val="00BA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9404181" y="1495623"/>
            <a:ext cx="1251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err="1"/>
              <a:t>Sister</a:t>
            </a:r>
            <a:r>
              <a:rPr lang="fi-FI" sz="1600" dirty="0"/>
              <a:t> </a:t>
            </a:r>
            <a:r>
              <a:rPr lang="fi-FI" sz="1600" dirty="0" err="1"/>
              <a:t>groups</a:t>
            </a:r>
            <a:endParaRPr lang="fi-FI" sz="1600" dirty="0"/>
          </a:p>
        </p:txBody>
      </p:sp>
      <p:sp>
        <p:nvSpPr>
          <p:cNvPr id="99" name="Oval 98"/>
          <p:cNvSpPr/>
          <p:nvPr/>
        </p:nvSpPr>
        <p:spPr>
          <a:xfrm>
            <a:off x="9575800" y="1879600"/>
            <a:ext cx="952500" cy="596900"/>
          </a:xfrm>
          <a:prstGeom prst="ellipse">
            <a:avLst/>
          </a:prstGeom>
          <a:noFill/>
          <a:ln w="31750">
            <a:solidFill>
              <a:srgbClr val="00BA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76900" y="2273300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518168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1993" grpId="0"/>
      <p:bldP spid="96" grpId="0"/>
      <p:bldP spid="2" grpId="0" animBg="1"/>
      <p:bldP spid="98" grpId="0"/>
      <p:bldP spid="99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dirty="0" err="1"/>
              <a:t>Rooting</a:t>
            </a:r>
            <a:r>
              <a:rPr lang="sv-SE" dirty="0"/>
              <a:t> a </a:t>
            </a:r>
            <a:r>
              <a:rPr lang="sv-SE" dirty="0" err="1"/>
              <a:t>tree</a:t>
            </a: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184399"/>
            <a:ext cx="10515600" cy="3992563"/>
          </a:xfrm>
        </p:spPr>
        <p:txBody>
          <a:bodyPr/>
          <a:lstStyle/>
          <a:p>
            <a:pPr eaLnBrk="1" hangingPunct="1"/>
            <a:r>
              <a:rPr lang="sv-SE" dirty="0" err="1"/>
              <a:t>Rooting</a:t>
            </a:r>
            <a:r>
              <a:rPr lang="sv-SE" dirty="0"/>
              <a:t> a </a:t>
            </a:r>
            <a:r>
              <a:rPr lang="sv-SE" dirty="0" err="1"/>
              <a:t>tree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outgroups</a:t>
            </a:r>
            <a:endParaRPr lang="sv-SE" dirty="0"/>
          </a:p>
          <a:p>
            <a:pPr lvl="1" eaLnBrk="1" hangingPunct="1"/>
            <a:r>
              <a:rPr lang="sv-SE" dirty="0" err="1"/>
              <a:t>Commonly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include</a:t>
            </a:r>
            <a:r>
              <a:rPr lang="sv-SE" dirty="0"/>
              <a:t> </a:t>
            </a:r>
            <a:r>
              <a:rPr lang="sv-SE" dirty="0" err="1"/>
              <a:t>several</a:t>
            </a:r>
            <a:r>
              <a:rPr lang="sv-SE" dirty="0"/>
              <a:t> </a:t>
            </a:r>
            <a:r>
              <a:rPr lang="sv-SE" dirty="0" err="1"/>
              <a:t>outgroups</a:t>
            </a:r>
            <a:endParaRPr lang="sv-SE" dirty="0"/>
          </a:p>
          <a:p>
            <a:pPr lvl="1" eaLnBrk="1" hangingPunct="1"/>
            <a:r>
              <a:rPr lang="sv-SE" dirty="0"/>
              <a:t>Place the </a:t>
            </a:r>
            <a:r>
              <a:rPr lang="sv-SE" dirty="0" err="1"/>
              <a:t>root</a:t>
            </a:r>
            <a:r>
              <a:rPr lang="sv-SE" dirty="0"/>
              <a:t> on the </a:t>
            </a:r>
            <a:r>
              <a:rPr lang="sv-SE" dirty="0" err="1"/>
              <a:t>branch</a:t>
            </a:r>
            <a:r>
              <a:rPr lang="sv-SE" dirty="0"/>
              <a:t> leading to the </a:t>
            </a:r>
            <a:r>
              <a:rPr lang="sv-SE" dirty="0" err="1"/>
              <a:t>outgroup</a:t>
            </a:r>
            <a:r>
              <a:rPr lang="sv-SE" dirty="0"/>
              <a:t> taxon</a:t>
            </a:r>
          </a:p>
          <a:p>
            <a:pPr eaLnBrk="1" hangingPunct="1"/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ways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rooting</a:t>
            </a:r>
            <a:r>
              <a:rPr lang="sv-SE" dirty="0"/>
              <a:t> a </a:t>
            </a:r>
            <a:r>
              <a:rPr lang="sv-SE" dirty="0" err="1"/>
              <a:t>tree</a:t>
            </a:r>
            <a:endParaRPr lang="sv-SE" dirty="0"/>
          </a:p>
          <a:p>
            <a:pPr lvl="1" eaLnBrk="1" hangingPunct="1"/>
            <a:r>
              <a:rPr lang="sv-SE" dirty="0" err="1"/>
              <a:t>Assume</a:t>
            </a:r>
            <a:r>
              <a:rPr lang="sv-SE" dirty="0"/>
              <a:t> a </a:t>
            </a:r>
            <a:r>
              <a:rPr lang="sv-SE" dirty="0" err="1"/>
              <a:t>molecular</a:t>
            </a:r>
            <a:r>
              <a:rPr lang="sv-SE" dirty="0"/>
              <a:t> </a:t>
            </a:r>
            <a:r>
              <a:rPr lang="sv-SE" dirty="0" err="1"/>
              <a:t>clock</a:t>
            </a:r>
            <a:endParaRPr lang="sv-SE" dirty="0"/>
          </a:p>
          <a:p>
            <a:pPr lvl="1" eaLnBrk="1" hangingPunct="1"/>
            <a:r>
              <a:rPr lang="sv-SE" dirty="0" err="1"/>
              <a:t>Midpoint</a:t>
            </a:r>
            <a:r>
              <a:rPr lang="sv-SE" dirty="0"/>
              <a:t> </a:t>
            </a:r>
            <a:r>
              <a:rPr lang="sv-SE" dirty="0" err="1"/>
              <a:t>rooting</a:t>
            </a:r>
            <a:r>
              <a:rPr lang="sv-SE" dirty="0"/>
              <a:t> (</a:t>
            </a:r>
            <a:r>
              <a:rPr lang="sv-SE" dirty="0" err="1"/>
              <a:t>root</a:t>
            </a:r>
            <a:r>
              <a:rPr lang="sv-SE" dirty="0"/>
              <a:t> on the </a:t>
            </a:r>
            <a:r>
              <a:rPr lang="sv-SE" dirty="0" err="1"/>
              <a:t>longest</a:t>
            </a:r>
            <a:r>
              <a:rPr lang="sv-SE" dirty="0"/>
              <a:t> </a:t>
            </a:r>
            <a:r>
              <a:rPr lang="sv-SE" dirty="0" err="1"/>
              <a:t>branch</a:t>
            </a:r>
            <a:r>
              <a:rPr lang="sv-SE" dirty="0"/>
              <a:t>)</a:t>
            </a:r>
            <a:endParaRPr lang="en-US" dirty="0"/>
          </a:p>
        </p:txBody>
      </p:sp>
      <p:pic>
        <p:nvPicPr>
          <p:cNvPr id="6150" name="Picture 6" descr="Free download of tree and root silhouette vector graphics and illustrations">
            <a:extLst>
              <a:ext uri="{FF2B5EF4-FFF2-40B4-BE49-F238E27FC236}">
                <a16:creationId xmlns:a16="http://schemas.microsoft.com/office/drawing/2014/main" id="{F4B7CCF8-7298-EC44-8769-44C18D0F5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168" y="2034403"/>
            <a:ext cx="2371496" cy="209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sz="3800"/>
              <a:t>Outgroup rooting of unrooted trees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10972800" cy="2695575"/>
          </a:xfrm>
        </p:spPr>
        <p:txBody>
          <a:bodyPr/>
          <a:lstStyle/>
          <a:p>
            <a:pPr eaLnBrk="1" hangingPunct="1"/>
            <a:r>
              <a:rPr lang="en-GB" dirty="0" err="1"/>
              <a:t>Outgroup</a:t>
            </a:r>
            <a:r>
              <a:rPr lang="en-GB" dirty="0"/>
              <a:t> – related group that definitely diverged earlier (</a:t>
            </a:r>
            <a:r>
              <a:rPr lang="en-GB" dirty="0" err="1"/>
              <a:t>palaeontological</a:t>
            </a:r>
            <a:r>
              <a:rPr lang="en-GB" dirty="0"/>
              <a:t> evidence)</a:t>
            </a:r>
          </a:p>
          <a:p>
            <a:pPr eaLnBrk="1" hangingPunct="1"/>
            <a:r>
              <a:rPr lang="en-GB" dirty="0"/>
              <a:t>Not too distantly related (tree method becomes unreliable if it is too distant)</a:t>
            </a:r>
          </a:p>
        </p:txBody>
      </p:sp>
      <p:sp>
        <p:nvSpPr>
          <p:cNvPr id="40974" name="Line 4"/>
          <p:cNvSpPr>
            <a:spLocks noChangeShapeType="1"/>
          </p:cNvSpPr>
          <p:nvPr/>
        </p:nvSpPr>
        <p:spPr bwMode="auto">
          <a:xfrm>
            <a:off x="1009651" y="4652964"/>
            <a:ext cx="1246716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0975" name="Line 5"/>
          <p:cNvSpPr>
            <a:spLocks noChangeShapeType="1"/>
          </p:cNvSpPr>
          <p:nvPr/>
        </p:nvSpPr>
        <p:spPr bwMode="auto">
          <a:xfrm flipV="1">
            <a:off x="2256367" y="4797426"/>
            <a:ext cx="960967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0976" name="Line 6"/>
          <p:cNvSpPr>
            <a:spLocks noChangeShapeType="1"/>
          </p:cNvSpPr>
          <p:nvPr/>
        </p:nvSpPr>
        <p:spPr bwMode="auto">
          <a:xfrm>
            <a:off x="2256367" y="5157788"/>
            <a:ext cx="0" cy="647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856085" name="Line 21"/>
          <p:cNvSpPr>
            <a:spLocks noChangeShapeType="1"/>
          </p:cNvSpPr>
          <p:nvPr/>
        </p:nvSpPr>
        <p:spPr bwMode="auto">
          <a:xfrm>
            <a:off x="2109888" y="3909640"/>
            <a:ext cx="401537" cy="38454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B3762F-1445-634B-854E-D3512CC73328}"/>
              </a:ext>
            </a:extLst>
          </p:cNvPr>
          <p:cNvGrpSpPr/>
          <p:nvPr/>
        </p:nvGrpSpPr>
        <p:grpSpPr>
          <a:xfrm>
            <a:off x="1898697" y="3311006"/>
            <a:ext cx="1838279" cy="1703832"/>
            <a:chOff x="1424022" y="3311006"/>
            <a:chExt cx="1378709" cy="1703832"/>
          </a:xfrm>
        </p:grpSpPr>
        <p:sp>
          <p:nvSpPr>
            <p:cNvPr id="23" name="Line 4"/>
            <p:cNvSpPr>
              <a:spLocks noChangeShapeType="1"/>
            </p:cNvSpPr>
            <p:nvPr/>
          </p:nvSpPr>
          <p:spPr bwMode="auto">
            <a:xfrm flipV="1">
              <a:off x="1424022" y="3746932"/>
              <a:ext cx="843722" cy="12679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524870D-B61E-D04D-AAE4-91EADF24E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410" y="3311006"/>
              <a:ext cx="684321" cy="454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8A5EF0F3-E0F5-2042-BAD4-D42A5E954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8" y="4036337"/>
            <a:ext cx="931811" cy="64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FD4F39D-C623-5C49-9F9E-029147B8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17" y="5913494"/>
            <a:ext cx="1625848" cy="4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7A1142A-C0BF-C149-9BDB-B90B1736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73" y="4380885"/>
            <a:ext cx="403732" cy="83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7C03DA-DB0D-DD47-BC12-1A4E7B75138F}"/>
              </a:ext>
            </a:extLst>
          </p:cNvPr>
          <p:cNvGrpSpPr/>
          <p:nvPr/>
        </p:nvGrpSpPr>
        <p:grpSpPr>
          <a:xfrm>
            <a:off x="6673851" y="3237172"/>
            <a:ext cx="4863587" cy="2934209"/>
            <a:chOff x="5005388" y="3237171"/>
            <a:chExt cx="3647690" cy="2934209"/>
          </a:xfrm>
        </p:grpSpPr>
        <p:sp>
          <p:nvSpPr>
            <p:cNvPr id="856074" name="Line 10"/>
            <p:cNvSpPr>
              <a:spLocks noChangeShapeType="1"/>
            </p:cNvSpPr>
            <p:nvPr/>
          </p:nvSpPr>
          <p:spPr bwMode="auto">
            <a:xfrm flipH="1" flipV="1">
              <a:off x="6732588" y="5589588"/>
              <a:ext cx="647700" cy="2889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856075" name="Line 11"/>
            <p:cNvSpPr>
              <a:spLocks noChangeShapeType="1"/>
            </p:cNvSpPr>
            <p:nvPr/>
          </p:nvSpPr>
          <p:spPr bwMode="auto">
            <a:xfrm flipV="1">
              <a:off x="6732588" y="5302250"/>
              <a:ext cx="647700" cy="2873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856076" name="Line 12"/>
            <p:cNvSpPr>
              <a:spLocks noChangeShapeType="1"/>
            </p:cNvSpPr>
            <p:nvPr/>
          </p:nvSpPr>
          <p:spPr bwMode="auto">
            <a:xfrm flipH="1" flipV="1">
              <a:off x="5148263" y="4870450"/>
              <a:ext cx="1584325" cy="7191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856077" name="Line 13"/>
            <p:cNvSpPr>
              <a:spLocks noChangeShapeType="1"/>
            </p:cNvSpPr>
            <p:nvPr/>
          </p:nvSpPr>
          <p:spPr bwMode="auto">
            <a:xfrm flipV="1">
              <a:off x="5940425" y="4510088"/>
              <a:ext cx="1439863" cy="7191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856081" name="AutoShape 17"/>
            <p:cNvSpPr>
              <a:spLocks noChangeArrowheads="1"/>
            </p:cNvSpPr>
            <p:nvPr/>
          </p:nvSpPr>
          <p:spPr bwMode="auto">
            <a:xfrm>
              <a:off x="5005388" y="4581525"/>
              <a:ext cx="142875" cy="288925"/>
            </a:xfrm>
            <a:prstGeom prst="moon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i-FI"/>
            </a:p>
          </p:txBody>
        </p:sp>
        <p:sp>
          <p:nvSpPr>
            <p:cNvPr id="856082" name="Line 18"/>
            <p:cNvSpPr>
              <a:spLocks noChangeShapeType="1"/>
            </p:cNvSpPr>
            <p:nvPr/>
          </p:nvSpPr>
          <p:spPr bwMode="auto">
            <a:xfrm flipV="1">
              <a:off x="5148263" y="3502025"/>
              <a:ext cx="2305050" cy="10795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27CCBABA-8538-0645-BB73-8A6AB372F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3692" y="5771269"/>
              <a:ext cx="1219386" cy="400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53629522-2CBB-6645-B177-6F326CBC0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75" y="4841044"/>
              <a:ext cx="302799" cy="833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6B0019B1-5BF7-AC45-9E1C-CD75C795B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3313" y="4082167"/>
              <a:ext cx="698858" cy="64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6B614FA4-66DA-DA42-94AC-4FE9E249F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6659" y="3237171"/>
              <a:ext cx="684321" cy="454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080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08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5D482-51EB-B347-BBC0-5436048D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Phylogenetic systematics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1008B-592A-8241-B342-52CB36A53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42" y="1485180"/>
            <a:ext cx="10515600" cy="4351338"/>
          </a:xfrm>
        </p:spPr>
        <p:txBody>
          <a:bodyPr/>
          <a:lstStyle/>
          <a:p>
            <a:r>
              <a:rPr lang="en-GB" dirty="0"/>
              <a:t>Uses tree diagrams to portray relationships based upon recency of common ancestry</a:t>
            </a:r>
          </a:p>
          <a:p>
            <a:r>
              <a:rPr lang="en-GB" dirty="0">
                <a:solidFill>
                  <a:srgbClr val="0070C0"/>
                </a:solidFill>
              </a:rPr>
              <a:t>Monophyletic groups (clades) </a:t>
            </a:r>
            <a:r>
              <a:rPr lang="en-GB" dirty="0"/>
              <a:t>– contain species which are more closely related to each other than to any outside of the group, including the MRCA (most recent common ancestor)</a:t>
            </a:r>
          </a:p>
          <a:p>
            <a:endParaRPr lang="x-non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200A88-A3F9-6D45-A513-11BA694FA8BE}"/>
              </a:ext>
            </a:extLst>
          </p:cNvPr>
          <p:cNvGrpSpPr/>
          <p:nvPr/>
        </p:nvGrpSpPr>
        <p:grpSpPr>
          <a:xfrm>
            <a:off x="2735627" y="3761473"/>
            <a:ext cx="4863587" cy="2934209"/>
            <a:chOff x="5005388" y="3237171"/>
            <a:chExt cx="3647690" cy="2934209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18300A50-616F-E240-A6C5-7AA6812058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32588" y="5589588"/>
              <a:ext cx="647700" cy="2889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E591C8B1-6450-6249-BFD3-103C389102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2588" y="5302250"/>
              <a:ext cx="647700" cy="2873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7" name="Line 12">
              <a:extLst>
                <a:ext uri="{FF2B5EF4-FFF2-40B4-BE49-F238E27FC236}">
                  <a16:creationId xmlns:a16="http://schemas.microsoft.com/office/drawing/2014/main" id="{73157491-6A47-834B-A644-D08C92F97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48263" y="4870450"/>
              <a:ext cx="1584325" cy="7191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8" name="Line 13">
              <a:extLst>
                <a:ext uri="{FF2B5EF4-FFF2-40B4-BE49-F238E27FC236}">
                  <a16:creationId xmlns:a16="http://schemas.microsoft.com/office/drawing/2014/main" id="{65413C8B-FEFF-F84F-92FD-0F12F83043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40425" y="4510088"/>
              <a:ext cx="1439863" cy="7191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9" name="AutoShape 17">
              <a:extLst>
                <a:ext uri="{FF2B5EF4-FFF2-40B4-BE49-F238E27FC236}">
                  <a16:creationId xmlns:a16="http://schemas.microsoft.com/office/drawing/2014/main" id="{7309A6DB-B1E6-E743-B02D-7BCAB38C5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388" y="4581525"/>
              <a:ext cx="142875" cy="288925"/>
            </a:xfrm>
            <a:prstGeom prst="moon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i-FI"/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BB3527B6-B0AC-3F40-BAC3-4219FBE10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48263" y="3502025"/>
              <a:ext cx="2305050" cy="10795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C7A1892C-812F-EF4F-9F95-49E63ECEC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3692" y="5771269"/>
              <a:ext cx="1219386" cy="400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88E435C3-CA75-AE41-8230-4EC0DECC2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75" y="4841044"/>
              <a:ext cx="302799" cy="833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317D6A39-21FF-BA42-890A-9ADEA3EB47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3313" y="4082167"/>
              <a:ext cx="698858" cy="64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4C464231-666E-5340-B62E-AECED6EE7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6659" y="3237171"/>
              <a:ext cx="684321" cy="454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198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4680" cy="4341665"/>
          </a:xfrm>
        </p:spPr>
        <p:txBody>
          <a:bodyPr/>
          <a:lstStyle/>
          <a:p>
            <a:r>
              <a:rPr lang="en-US" dirty="0"/>
              <a:t>Cover key concepts in phylogenetics</a:t>
            </a:r>
          </a:p>
          <a:p>
            <a:pPr lvl="1"/>
            <a:r>
              <a:rPr lang="en-US" dirty="0"/>
              <a:t>E.g. monophyly, homology, analogy</a:t>
            </a:r>
          </a:p>
          <a:p>
            <a:r>
              <a:rPr lang="en-US" dirty="0"/>
              <a:t>Explain why evolutionary history is important in biology</a:t>
            </a:r>
          </a:p>
          <a:p>
            <a:r>
              <a:rPr lang="en-US" dirty="0"/>
              <a:t>Understand the basics of statistical phylogenetic inference</a:t>
            </a:r>
          </a:p>
          <a:p>
            <a:r>
              <a:rPr lang="en-US" dirty="0"/>
              <a:t>Develop “tree thinking”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71"/>
          <a:stretch/>
        </p:blipFill>
        <p:spPr>
          <a:xfrm>
            <a:off x="7651062" y="2613952"/>
            <a:ext cx="3006052" cy="25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dirty="0" err="1">
                <a:solidFill>
                  <a:schemeClr val="tx1"/>
                </a:solidFill>
              </a:rPr>
              <a:t>Mono</a:t>
            </a:r>
            <a:r>
              <a:rPr lang="sv-SE" dirty="0" err="1"/>
              <a:t>phyletic</a:t>
            </a:r>
            <a:r>
              <a:rPr lang="sv-SE" dirty="0"/>
              <a:t> </a:t>
            </a:r>
            <a:r>
              <a:rPr lang="sv-SE" dirty="0" err="1"/>
              <a:t>groups</a:t>
            </a:r>
            <a:endParaRPr lang="en-US" dirty="0"/>
          </a:p>
        </p:txBody>
      </p:sp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1968500" y="2276475"/>
            <a:ext cx="5471584" cy="4032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 flipV="1">
            <a:off x="6671733" y="2276473"/>
            <a:ext cx="4032251" cy="345678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 flipV="1">
            <a:off x="4824644" y="2276472"/>
            <a:ext cx="2398357" cy="212435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 flipH="1" flipV="1">
            <a:off x="8401050" y="2276475"/>
            <a:ext cx="1124887" cy="102033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 flipV="1">
            <a:off x="4078818" y="2276476"/>
            <a:ext cx="1729316" cy="1584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 flipV="1">
            <a:off x="3119671" y="2276476"/>
            <a:ext cx="1056515" cy="86449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D2F3EEB6-40A8-304C-A8D9-39ACA25BF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325" y="1566399"/>
            <a:ext cx="1017288" cy="6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F4913F1-DAA5-7B43-8569-41AB4937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39" y="1572035"/>
            <a:ext cx="1760069" cy="6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5D47A83-D0DF-FB49-B671-B980DEABB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64" y="1789850"/>
            <a:ext cx="1331905" cy="4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553D801-B436-AD4F-BB4D-12270DEC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85" y="1760984"/>
            <a:ext cx="1114032" cy="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6F7835E4-E309-5345-9587-8984836E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12" y="1445741"/>
            <a:ext cx="1055104" cy="8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B4DB3FB-B7EB-D146-AEA9-017A46434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39" y="1697926"/>
            <a:ext cx="1283301" cy="54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2DE6BFD-2E36-7749-8D13-A4F65520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8517" y="1485678"/>
            <a:ext cx="2690283" cy="1742394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2E7616E-EA83-154F-822B-5C2C285E4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1" y="1412651"/>
            <a:ext cx="4993217" cy="2529831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9AE247-A08F-754F-8531-2F22F1BED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184" y="1638078"/>
            <a:ext cx="2690283" cy="1814901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08823F-F968-3C48-B41B-1F204A403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196752"/>
            <a:ext cx="6722533" cy="3455988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96B5200-A0C0-2044-BA32-C138656DC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196753"/>
            <a:ext cx="9984317" cy="4611131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10615" y="5901444"/>
            <a:ext cx="8503974" cy="9565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Monophyletic group = clade</a:t>
            </a:r>
          </a:p>
          <a:p>
            <a:pPr marL="0" indent="0">
              <a:buNone/>
            </a:pPr>
            <a:r>
              <a:rPr lang="en-US" dirty="0"/>
              <a:t>- Include an ancestor and all of its descendants</a:t>
            </a:r>
          </a:p>
        </p:txBody>
      </p:sp>
    </p:spTree>
    <p:extLst>
      <p:ext uri="{BB962C8B-B14F-4D97-AF65-F5344CB8AC3E}">
        <p14:creationId xmlns:p14="http://schemas.microsoft.com/office/powerpoint/2010/main" val="402131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dirty="0" err="1">
                <a:solidFill>
                  <a:schemeClr val="tx1"/>
                </a:solidFill>
              </a:rPr>
              <a:t>Para</a:t>
            </a:r>
            <a:r>
              <a:rPr lang="sv-SE" dirty="0" err="1"/>
              <a:t>phyletic</a:t>
            </a:r>
            <a:r>
              <a:rPr lang="sv-SE" dirty="0"/>
              <a:t> </a:t>
            </a:r>
            <a:r>
              <a:rPr lang="sv-SE" dirty="0" err="1"/>
              <a:t>groups</a:t>
            </a:r>
            <a:endParaRPr lang="en-US" dirty="0"/>
          </a:p>
        </p:txBody>
      </p:sp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1968500" y="2276475"/>
            <a:ext cx="5471584" cy="4032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 flipV="1">
            <a:off x="6671733" y="2276473"/>
            <a:ext cx="4032251" cy="345678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 flipV="1">
            <a:off x="4824644" y="2276472"/>
            <a:ext cx="2398357" cy="212435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 flipH="1" flipV="1">
            <a:off x="8401050" y="2276475"/>
            <a:ext cx="1124887" cy="102033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 flipV="1">
            <a:off x="4078818" y="2276476"/>
            <a:ext cx="1729316" cy="1584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 flipV="1">
            <a:off x="3119671" y="2276476"/>
            <a:ext cx="1056515" cy="86449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D2F3EEB6-40A8-304C-A8D9-39ACA25BF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325" y="1566399"/>
            <a:ext cx="1017288" cy="6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F4913F1-DAA5-7B43-8569-41AB4937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39" y="1572035"/>
            <a:ext cx="1760069" cy="6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5D47A83-D0DF-FB49-B671-B980DEABB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64" y="1789850"/>
            <a:ext cx="1331905" cy="4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6F7835E4-E309-5345-9587-8984836E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12" y="1445741"/>
            <a:ext cx="1055104" cy="8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20">
            <a:extLst>
              <a:ext uri="{FF2B5EF4-FFF2-40B4-BE49-F238E27FC236}">
                <a16:creationId xmlns:a16="http://schemas.microsoft.com/office/drawing/2014/main" id="{52ECC6BA-03DB-8B43-B0D9-EFBAE21D630E}"/>
              </a:ext>
            </a:extLst>
          </p:cNvPr>
          <p:cNvSpPr>
            <a:spLocks noChangeArrowheads="1"/>
          </p:cNvSpPr>
          <p:nvPr/>
        </p:nvSpPr>
        <p:spPr bwMode="auto">
          <a:xfrm rot="2373879">
            <a:off x="2991116" y="820061"/>
            <a:ext cx="4537921" cy="415783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pic>
        <p:nvPicPr>
          <p:cNvPr id="16" name="Picture 24">
            <a:extLst>
              <a:ext uri="{FF2B5EF4-FFF2-40B4-BE49-F238E27FC236}">
                <a16:creationId xmlns:a16="http://schemas.microsoft.com/office/drawing/2014/main" id="{30A9678C-95E6-E54B-B5AF-9A8F68D9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85" y="1760984"/>
            <a:ext cx="1114032" cy="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>
            <a:extLst>
              <a:ext uri="{FF2B5EF4-FFF2-40B4-BE49-F238E27FC236}">
                <a16:creationId xmlns:a16="http://schemas.microsoft.com/office/drawing/2014/main" id="{9FFBD950-F523-B648-B7F0-1B8D81027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39" y="1697926"/>
            <a:ext cx="1283301" cy="54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39276" y="6268077"/>
            <a:ext cx="11246097" cy="5278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- Include ancestor and some but not all of its descendants</a:t>
            </a:r>
          </a:p>
        </p:txBody>
      </p:sp>
    </p:spTree>
    <p:extLst>
      <p:ext uri="{BB962C8B-B14F-4D97-AF65-F5344CB8AC3E}">
        <p14:creationId xmlns:p14="http://schemas.microsoft.com/office/powerpoint/2010/main" val="3921612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>
                <a:solidFill>
                  <a:schemeClr val="tx1"/>
                </a:solidFill>
              </a:rPr>
              <a:t>Poly</a:t>
            </a:r>
            <a:r>
              <a:rPr lang="sv-SE"/>
              <a:t>phyletic groups</a:t>
            </a:r>
            <a:endParaRPr lang="en-US"/>
          </a:p>
        </p:txBody>
      </p:sp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1968500" y="2276475"/>
            <a:ext cx="5471584" cy="40322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 flipV="1">
            <a:off x="6671733" y="2276473"/>
            <a:ext cx="4032251" cy="345678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 flipV="1">
            <a:off x="4824644" y="2276472"/>
            <a:ext cx="2398357" cy="212435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 flipH="1" flipV="1">
            <a:off x="8401050" y="2276475"/>
            <a:ext cx="1124887" cy="102033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 flipV="1">
            <a:off x="4078818" y="2276476"/>
            <a:ext cx="1729316" cy="1584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 flipV="1">
            <a:off x="3119671" y="2276476"/>
            <a:ext cx="1056515" cy="86449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D2F3EEB6-40A8-304C-A8D9-39ACA25BF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325" y="1566399"/>
            <a:ext cx="1017288" cy="6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F4913F1-DAA5-7B43-8569-41AB4937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39" y="1572035"/>
            <a:ext cx="1760069" cy="6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5D47A83-D0DF-FB49-B671-B980DEABB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64" y="1789850"/>
            <a:ext cx="1331905" cy="4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6F7835E4-E309-5345-9587-8984836E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12" y="1445741"/>
            <a:ext cx="1055104" cy="8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>
            <a:extLst>
              <a:ext uri="{FF2B5EF4-FFF2-40B4-BE49-F238E27FC236}">
                <a16:creationId xmlns:a16="http://schemas.microsoft.com/office/drawing/2014/main" id="{687AA974-FAA4-7A43-9784-E24386CB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485" y="1760984"/>
            <a:ext cx="1114032" cy="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8">
            <a:extLst>
              <a:ext uri="{FF2B5EF4-FFF2-40B4-BE49-F238E27FC236}">
                <a16:creationId xmlns:a16="http://schemas.microsoft.com/office/drawing/2014/main" id="{9FFBD950-F523-B648-B7F0-1B8D81027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80" y="1700809"/>
            <a:ext cx="1283301" cy="54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96B5200-A0C0-2044-BA32-C138656DC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2999" y="977900"/>
            <a:ext cx="4439455" cy="23876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9276" y="6268077"/>
            <a:ext cx="11992346" cy="5278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- Include some but not all of the descendants and exclude the ancestor</a:t>
            </a:r>
          </a:p>
        </p:txBody>
      </p:sp>
    </p:spTree>
    <p:extLst>
      <p:ext uri="{BB962C8B-B14F-4D97-AF65-F5344CB8AC3E}">
        <p14:creationId xmlns:p14="http://schemas.microsoft.com/office/powerpoint/2010/main" val="129589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Sister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2298700"/>
            <a:ext cx="6115757" cy="4381499"/>
          </a:xfrm>
        </p:spPr>
        <p:txBody>
          <a:bodyPr>
            <a:normAutofit/>
          </a:bodyPr>
          <a:lstStyle/>
          <a:p>
            <a:r>
              <a:rPr lang="en-US" dirty="0"/>
              <a:t>By definition, sister groups are of equal age</a:t>
            </a:r>
          </a:p>
          <a:p>
            <a:r>
              <a:rPr lang="en-US" dirty="0"/>
              <a:t>Common mistake</a:t>
            </a:r>
          </a:p>
          <a:p>
            <a:pPr lvl="1"/>
            <a:r>
              <a:rPr lang="en-US" dirty="0"/>
              <a:t>The sister group that has fewer species is referred to as basal</a:t>
            </a:r>
          </a:p>
          <a:p>
            <a:pPr lvl="1"/>
            <a:r>
              <a:rPr lang="en-US" dirty="0"/>
              <a:t>Possible to have nodes that are more basal than other nodes, but not lineages compared to their sister group</a:t>
            </a:r>
          </a:p>
          <a:p>
            <a:pPr lvl="1"/>
            <a:r>
              <a:rPr lang="en-US" dirty="0"/>
              <a:t>Rather than saying “this group is basal”, one should say “this group is sister to all other lineages”</a:t>
            </a:r>
          </a:p>
        </p:txBody>
      </p:sp>
      <p:pic>
        <p:nvPicPr>
          <p:cNvPr id="5" name="Picture 4" descr="sister_group_turt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1" t="1090"/>
          <a:stretch/>
        </p:blipFill>
        <p:spPr>
          <a:xfrm>
            <a:off x="7213600" y="2952679"/>
            <a:ext cx="4978400" cy="3803721"/>
          </a:xfrm>
          <a:prstGeom prst="rect">
            <a:avLst/>
          </a:prstGeom>
        </p:spPr>
      </p:pic>
      <p:pic>
        <p:nvPicPr>
          <p:cNvPr id="6" name="Picture 5" descr="ChiariEA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32" y="1121373"/>
            <a:ext cx="5033108" cy="1808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2667" y="719667"/>
            <a:ext cx="514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question is actually not yet considered resolved!</a:t>
            </a:r>
          </a:p>
        </p:txBody>
      </p:sp>
    </p:spTree>
    <p:extLst>
      <p:ext uri="{BB962C8B-B14F-4D97-AF65-F5344CB8AC3E}">
        <p14:creationId xmlns:p14="http://schemas.microsoft.com/office/powerpoint/2010/main" val="65613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F5E4-BD01-EF43-8B4A-40148B79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premises underlying phylogenetic inferences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9C03E-2B77-3F4A-B240-B0AD2DD7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079"/>
            <a:ext cx="10515600" cy="4308477"/>
          </a:xfrm>
        </p:spPr>
        <p:txBody>
          <a:bodyPr>
            <a:normAutofit/>
          </a:bodyPr>
          <a:lstStyle/>
          <a:p>
            <a:r>
              <a:rPr lang="en-GB" sz="3200" dirty="0"/>
              <a:t>Phylogenetic inferences are premised on </a:t>
            </a:r>
          </a:p>
          <a:p>
            <a:pPr lvl="1"/>
            <a:r>
              <a:rPr lang="en-GB" sz="2800" dirty="0"/>
              <a:t>the inheritance of ancestral characters</a:t>
            </a:r>
          </a:p>
          <a:p>
            <a:pPr lvl="1"/>
            <a:r>
              <a:rPr lang="en-GB" sz="2800" dirty="0"/>
              <a:t>the existence of a shared evolutionary history</a:t>
            </a:r>
          </a:p>
          <a:p>
            <a:r>
              <a:rPr lang="en-GB" sz="3200" dirty="0"/>
              <a:t>Homology considered as evidence of common ancestry</a:t>
            </a:r>
          </a:p>
          <a:p>
            <a:r>
              <a:rPr lang="en-GB" sz="3200" dirty="0"/>
              <a:t>A tree-like model of evolution</a:t>
            </a:r>
          </a:p>
          <a:p>
            <a:pPr lvl="1"/>
            <a:r>
              <a:rPr lang="en-GB" sz="2800" dirty="0"/>
              <a:t>There are evolutionary processes that don’t fit this model, e.g. lateral transfer</a:t>
            </a:r>
          </a:p>
          <a:p>
            <a:endParaRPr lang="x-none" sz="3200" dirty="0"/>
          </a:p>
        </p:txBody>
      </p:sp>
    </p:spTree>
    <p:extLst>
      <p:ext uri="{BB962C8B-B14F-4D97-AF65-F5344CB8AC3E}">
        <p14:creationId xmlns:p14="http://schemas.microsoft.com/office/powerpoint/2010/main" val="29788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Perch (Perca Fluviatilis)">
            <a:extLst>
              <a:ext uri="{FF2B5EF4-FFF2-40B4-BE49-F238E27FC236}">
                <a16:creationId xmlns:a16="http://schemas.microsoft.com/office/drawing/2014/main" id="{2198D824-7475-764B-8C76-0C92FBD76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219" y="4523095"/>
            <a:ext cx="2496277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erch (Perca Fluviatilis)">
            <a:extLst>
              <a:ext uri="{FF2B5EF4-FFF2-40B4-BE49-F238E27FC236}">
                <a16:creationId xmlns:a16="http://schemas.microsoft.com/office/drawing/2014/main" id="{CF569FA7-1F92-254D-8018-B0F668A4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18" y="4477762"/>
            <a:ext cx="2496277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/>
              <a:t>Homology</a:t>
            </a:r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v-SE" dirty="0"/>
              <a:t>The </a:t>
            </a:r>
            <a:r>
              <a:rPr lang="sv-SE" dirty="0" err="1"/>
              <a:t>most</a:t>
            </a:r>
            <a:r>
              <a:rPr lang="sv-SE" dirty="0"/>
              <a:t> fundamental </a:t>
            </a:r>
            <a:r>
              <a:rPr lang="sv-SE" dirty="0" err="1"/>
              <a:t>concept</a:t>
            </a:r>
            <a:r>
              <a:rPr lang="sv-SE" dirty="0"/>
              <a:t> in </a:t>
            </a:r>
            <a:r>
              <a:rPr lang="sv-SE" dirty="0" err="1"/>
              <a:t>inferring</a:t>
            </a:r>
            <a:r>
              <a:rPr lang="sv-SE" dirty="0"/>
              <a:t> </a:t>
            </a:r>
            <a:r>
              <a:rPr lang="sv-SE" dirty="0" err="1"/>
              <a:t>phylogeny</a:t>
            </a:r>
            <a:r>
              <a:rPr lang="sv-SE" dirty="0"/>
              <a:t> is </a:t>
            </a:r>
            <a:r>
              <a:rPr lang="sv-SE" dirty="0" err="1">
                <a:solidFill>
                  <a:srgbClr val="00B0F0"/>
                </a:solidFill>
              </a:rPr>
              <a:t>homology</a:t>
            </a:r>
            <a:endParaRPr lang="sv-SE" dirty="0">
              <a:solidFill>
                <a:srgbClr val="00B0F0"/>
              </a:solidFill>
            </a:endParaRPr>
          </a:p>
          <a:p>
            <a:pPr eaLnBrk="1" hangingPunct="1"/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be sure the </a:t>
            </a:r>
            <a:r>
              <a:rPr lang="sv-SE" dirty="0" err="1"/>
              <a:t>characters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studying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homologous</a:t>
            </a:r>
            <a:r>
              <a:rPr lang="sv-SE" dirty="0"/>
              <a:t>, i.e. ”the same” </a:t>
            </a:r>
            <a:r>
              <a:rPr lang="sv-SE" dirty="0" err="1"/>
              <a:t>character</a:t>
            </a:r>
            <a:r>
              <a:rPr lang="sv-SE" dirty="0"/>
              <a:t> in different organisms</a:t>
            </a:r>
          </a:p>
          <a:p>
            <a:pPr eaLnBrk="1" hangingPunct="1"/>
            <a:r>
              <a:rPr lang="sv-SE" dirty="0" err="1"/>
              <a:t>Otherwise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analyses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be </a:t>
            </a:r>
            <a:r>
              <a:rPr lang="sv-SE" dirty="0" err="1"/>
              <a:t>misled</a:t>
            </a:r>
            <a:endParaRPr lang="sv-SE" dirty="0"/>
          </a:p>
          <a:p>
            <a:pPr eaLnBrk="1" hangingPunct="1"/>
            <a:endParaRPr lang="en-US" dirty="0"/>
          </a:p>
        </p:txBody>
      </p:sp>
      <p:pic>
        <p:nvPicPr>
          <p:cNvPr id="1030" name="Picture 6" descr="https://encrypted-tbn1.gstatic.com/images?q=tbn:ANd9GcSHm6EQl_FyHz6YiWbjgO9y7vmaUu1JhZyaOxo36C2Qcix2x9g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07" y="4510261"/>
            <a:ext cx="223520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1.gstatic.com/images?q=tbn:ANd9GcSHm6EQl_FyHz6YiWbjgO9y7vmaUu1JhZyaOxo36C2Qcix2x9g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05" y="4509121"/>
            <a:ext cx="223520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cxnSpLocks/>
          </p:cNvCxnSpPr>
          <p:nvPr/>
        </p:nvCxnSpPr>
        <p:spPr>
          <a:xfrm>
            <a:off x="1981200" y="5270500"/>
            <a:ext cx="2002566" cy="89480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3983765" y="5096048"/>
            <a:ext cx="576064" cy="106925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8188057" y="4744512"/>
            <a:ext cx="1657808" cy="106925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9845866" y="4744512"/>
            <a:ext cx="762636" cy="106925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28048" y="5044534"/>
            <a:ext cx="6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/>
              <a:t>vs.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9146" y="6165305"/>
            <a:ext cx="192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/>
              <a:t>Homology?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33827" y="5742552"/>
            <a:ext cx="192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/>
              <a:t>Homology?</a:t>
            </a:r>
          </a:p>
        </p:txBody>
      </p:sp>
    </p:spTree>
    <p:extLst>
      <p:ext uri="{BB962C8B-B14F-4D97-AF65-F5344CB8AC3E}">
        <p14:creationId xmlns:p14="http://schemas.microsoft.com/office/powerpoint/2010/main" val="699586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600"/>
              <a:t>Owen’s definition of homology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00201"/>
            <a:ext cx="10769600" cy="4530725"/>
          </a:xfrm>
        </p:spPr>
        <p:txBody>
          <a:bodyPr/>
          <a:lstStyle/>
          <a:p>
            <a:pPr eaLnBrk="1" hangingPunct="1">
              <a:buClr>
                <a:schemeClr val="bg1"/>
              </a:buClr>
            </a:pPr>
            <a:r>
              <a:rPr lang="en-US" dirty="0">
                <a:solidFill>
                  <a:schemeClr val="accent2"/>
                </a:solidFill>
              </a:rPr>
              <a:t>Homologue</a:t>
            </a:r>
            <a:r>
              <a:rPr lang="en-US" dirty="0">
                <a:solidFill>
                  <a:schemeClr val="tx2"/>
                </a:solidFill>
              </a:rPr>
              <a:t>:</a:t>
            </a:r>
            <a:r>
              <a:rPr lang="en-US" dirty="0">
                <a:solidFill>
                  <a:srgbClr val="C0FEF9"/>
                </a:solidFill>
              </a:rPr>
              <a:t> </a:t>
            </a:r>
            <a:r>
              <a:rPr lang="en-US" dirty="0"/>
              <a:t>the same organ under every variety of form and function (true or essential correspondence)</a:t>
            </a:r>
          </a:p>
          <a:p>
            <a:pPr lvl="4" eaLnBrk="1" hangingPunct="1">
              <a:buFont typeface="Wingdings" pitchFamily="2" charset="2"/>
              <a:buNone/>
            </a:pPr>
            <a:r>
              <a:rPr lang="en-US" sz="4000" dirty="0"/>
              <a:t>           </a:t>
            </a:r>
            <a:r>
              <a:rPr lang="en-US" sz="2800" dirty="0"/>
              <a:t>Richard Owen 1843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3695701" y="5876925"/>
            <a:ext cx="3551767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pic>
        <p:nvPicPr>
          <p:cNvPr id="6148" name="Picture 4" descr="hom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3071256"/>
            <a:ext cx="6204650" cy="343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46457" y="6038334"/>
            <a:ext cx="3150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source: Satoshi Kawasaki</a:t>
            </a:r>
          </a:p>
        </p:txBody>
      </p:sp>
      <p:pic>
        <p:nvPicPr>
          <p:cNvPr id="4" name="Picture 3" descr="Kawasaki_human_hor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98" y="3111500"/>
            <a:ext cx="4422802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9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kinds of data in phylogenetic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689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Morphological</a:t>
            </a:r>
          </a:p>
          <a:p>
            <a:pPr lvl="1"/>
            <a:r>
              <a:rPr lang="en-US" sz="2800" dirty="0"/>
              <a:t>Traditionally used in phylogenetic inference</a:t>
            </a:r>
          </a:p>
          <a:p>
            <a:pPr lvl="1"/>
            <a:r>
              <a:rPr lang="en-US" sz="2800" dirty="0"/>
              <a:t>Still necessary for fossils and when molecular data are lacking</a:t>
            </a:r>
          </a:p>
          <a:p>
            <a:pPr lvl="1"/>
            <a:r>
              <a:rPr lang="en-US" sz="2800" dirty="0"/>
              <a:t>Can also help when molecular data are ambiguous</a:t>
            </a:r>
          </a:p>
          <a:p>
            <a:r>
              <a:rPr lang="en-US" sz="3200" dirty="0"/>
              <a:t>Molecular</a:t>
            </a:r>
          </a:p>
          <a:p>
            <a:pPr lvl="1"/>
            <a:r>
              <a:rPr lang="en-US" sz="2800" dirty="0"/>
              <a:t>Most commonly used nowadays</a:t>
            </a:r>
          </a:p>
          <a:p>
            <a:pPr lvl="1"/>
            <a:r>
              <a:rPr lang="en-US" sz="2800" dirty="0"/>
              <a:t>Ease of sequencing led to a revolution in molecular phylogenetics</a:t>
            </a:r>
          </a:p>
        </p:txBody>
      </p:sp>
    </p:spTree>
    <p:extLst>
      <p:ext uri="{BB962C8B-B14F-4D97-AF65-F5344CB8AC3E}">
        <p14:creationId xmlns:p14="http://schemas.microsoft.com/office/powerpoint/2010/main" val="14893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9AC8-BAFC-1849-A0EC-9DA39D4A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is an attempt to infer the past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DFA63-A508-924D-8D75-E0B3E3EB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Inferring a phylogeny is an attempt to produce a best estimate of an evolutionary history based upon incomplete information</a:t>
            </a:r>
          </a:p>
          <a:p>
            <a:r>
              <a:rPr lang="en-GB" dirty="0"/>
              <a:t>Our direct information about the past is limited </a:t>
            </a:r>
          </a:p>
          <a:p>
            <a:pPr lvl="1"/>
            <a:r>
              <a:rPr lang="en-GB" dirty="0"/>
              <a:t>Fossil record very incomplete</a:t>
            </a:r>
          </a:p>
          <a:p>
            <a:pPr lvl="1"/>
            <a:r>
              <a:rPr lang="en-GB" dirty="0"/>
              <a:t>Access to contemporary species and molecules</a:t>
            </a:r>
          </a:p>
          <a:p>
            <a:endParaRPr lang="x-none" dirty="0"/>
          </a:p>
        </p:txBody>
      </p:sp>
      <p:pic>
        <p:nvPicPr>
          <p:cNvPr id="2050" name="Picture 2" descr="Do Fossil Fuels Really Come from Fossils? | Britannica">
            <a:extLst>
              <a:ext uri="{FF2B5EF4-FFF2-40B4-BE49-F238E27FC236}">
                <a16:creationId xmlns:a16="http://schemas.microsoft.com/office/drawing/2014/main" id="{54C51F3C-4343-B040-AAB6-FBB06802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7" y="4245792"/>
            <a:ext cx="3502800" cy="175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ssil Insect Collection">
            <a:extLst>
              <a:ext uri="{FF2B5EF4-FFF2-40B4-BE49-F238E27FC236}">
                <a16:creationId xmlns:a16="http://schemas.microsoft.com/office/drawing/2014/main" id="{A6C1276D-15E1-704B-AFB2-961F1223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4330950"/>
            <a:ext cx="2839680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stematics of Nymphalidae">
            <a:extLst>
              <a:ext uri="{FF2B5EF4-FFF2-40B4-BE49-F238E27FC236}">
                <a16:creationId xmlns:a16="http://schemas.microsoft.com/office/drawing/2014/main" id="{A6712996-3B66-2B40-9F1C-53A85913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031" y="4127300"/>
            <a:ext cx="2942132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1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The rise of systematics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Within the last 25 years the number of phylogenetic studies has skyrocketed</a:t>
            </a:r>
          </a:p>
          <a:p>
            <a:r>
              <a:rPr lang="en-US"/>
              <a:t>Largely due to the advent of easy DNA sequencing methods</a:t>
            </a:r>
          </a:p>
          <a:p>
            <a:r>
              <a:rPr lang="en-US"/>
              <a:t>Is helping us understand biodiversity and evolutionary processes better</a:t>
            </a:r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36" y="3871943"/>
            <a:ext cx="4280925" cy="27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4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745068" y="1830388"/>
            <a:ext cx="7721822" cy="5027612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eaLnBrk="1" hangingPunct="1"/>
            <a:r>
              <a:rPr lang="en-US" dirty="0"/>
              <a:t>The scientific </a:t>
            </a:r>
            <a:r>
              <a:rPr lang="en-US" dirty="0">
                <a:solidFill>
                  <a:srgbClr val="0000FF"/>
                </a:solidFill>
              </a:rPr>
              <a:t>study of the kinds and diversity of organisms</a:t>
            </a:r>
            <a:r>
              <a:rPr lang="en-US" dirty="0"/>
              <a:t> and of the </a:t>
            </a:r>
            <a:r>
              <a:rPr lang="en-US" dirty="0">
                <a:solidFill>
                  <a:srgbClr val="0000FF"/>
                </a:solidFill>
              </a:rPr>
              <a:t>relationships</a:t>
            </a:r>
            <a:r>
              <a:rPr lang="en-US" dirty="0"/>
              <a:t> among them</a:t>
            </a:r>
          </a:p>
          <a:p>
            <a:r>
              <a:rPr lang="en-US" dirty="0"/>
              <a:t>Traditionally: taxonomy (naming and classifying organisms, Greek "taxis" = arrangement, and "</a:t>
            </a:r>
            <a:r>
              <a:rPr lang="en-US" dirty="0" err="1"/>
              <a:t>nomos</a:t>
            </a:r>
            <a:r>
              <a:rPr lang="en-US" dirty="0"/>
              <a:t>" = law)</a:t>
            </a:r>
          </a:p>
          <a:p>
            <a:r>
              <a:rPr lang="en-US" dirty="0"/>
              <a:t>Since ca. 1980s: largely based on phylogenetics (first morphological, then molecular)</a:t>
            </a:r>
          </a:p>
          <a:p>
            <a:r>
              <a:rPr lang="en-US" dirty="0"/>
              <a:t>Most recently: including </a:t>
            </a:r>
            <a:r>
              <a:rPr lang="en-US" dirty="0" err="1"/>
              <a:t>phylogenomics</a:t>
            </a:r>
            <a:endParaRPr lang="en-US" dirty="0"/>
          </a:p>
          <a:p>
            <a:pPr eaLnBrk="1" hangingPunct="1"/>
            <a:r>
              <a:rPr lang="en-US" dirty="0"/>
              <a:t>Provides essential framework for recognition and study of biodiversity and evolution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xfrm>
            <a:off x="719403" y="620688"/>
            <a:ext cx="10075333" cy="684212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noAutofit/>
          </a:bodyPr>
          <a:lstStyle/>
          <a:p>
            <a:pPr eaLnBrk="1" hangingPunct="1"/>
            <a:r>
              <a:rPr lang="en-US"/>
              <a:t>Systematics is ….</a:t>
            </a:r>
          </a:p>
        </p:txBody>
      </p:sp>
      <p:pic>
        <p:nvPicPr>
          <p:cNvPr id="2" name="Picture 1" descr="Carl_Linnae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769" y="353538"/>
            <a:ext cx="3319311" cy="4130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28801" y="4504346"/>
            <a:ext cx="31322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Known as the “Father of modern taxonomy”</a:t>
            </a:r>
            <a:r>
              <a:rPr lang="en-US" sz="1400" dirty="0"/>
              <a:t> </a:t>
            </a:r>
          </a:p>
          <a:p>
            <a:r>
              <a:rPr lang="en-US" sz="1400" dirty="0"/>
              <a:t>(Source: Wikipedia)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33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24417" y="1989139"/>
            <a:ext cx="10972800" cy="3989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Higher levels lack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For example, one can infer protein sequence from DNA sequence data, but not complete DNA sequence from protein sequence data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Lower levels provide no additional useful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For example, sub-atomic structure does not provide information about historical relationships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Why DNA is the Ultimate Source of Information </a:t>
            </a:r>
          </a:p>
        </p:txBody>
      </p:sp>
      <p:pic>
        <p:nvPicPr>
          <p:cNvPr id="4" name="Picture 2" descr="eZ-101: Protein Translation - e-Zyvec">
            <a:extLst>
              <a:ext uri="{FF2B5EF4-FFF2-40B4-BE49-F238E27FC236}">
                <a16:creationId xmlns:a16="http://schemas.microsoft.com/office/drawing/2014/main" id="{54A7D296-2791-A742-AD9D-045847513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66" y="4238708"/>
            <a:ext cx="3707904" cy="22678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062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/>
              <a:t>Why </a:t>
            </a:r>
            <a:r>
              <a:rPr lang="sv-SE" i="1"/>
              <a:t>molecular </a:t>
            </a:r>
            <a:r>
              <a:rPr lang="sv-SE"/>
              <a:t>systematics?</a:t>
            </a: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v-SE" dirty="0" err="1"/>
              <a:t>Ease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data generation for </a:t>
            </a:r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/>
              <a:t>numbers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taxa</a:t>
            </a:r>
          </a:p>
          <a:p>
            <a:pPr eaLnBrk="1" hangingPunct="1"/>
            <a:r>
              <a:rPr lang="sv-SE" dirty="0" err="1"/>
              <a:t>Ease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generating a </a:t>
            </a:r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independent data sets for given taxa</a:t>
            </a:r>
          </a:p>
          <a:p>
            <a:pPr eaLnBrk="1" hangingPunct="1"/>
            <a:r>
              <a:rPr lang="sv-SE" dirty="0" err="1"/>
              <a:t>Molecular</a:t>
            </a:r>
            <a:r>
              <a:rPr lang="sv-SE" dirty="0"/>
              <a:t> </a:t>
            </a:r>
            <a:r>
              <a:rPr lang="sv-SE" dirty="0" err="1"/>
              <a:t>characters</a:t>
            </a:r>
            <a:r>
              <a:rPr lang="sv-SE" dirty="0"/>
              <a:t>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morphological</a:t>
            </a:r>
            <a:r>
              <a:rPr lang="sv-SE" dirty="0"/>
              <a:t> </a:t>
            </a:r>
            <a:r>
              <a:rPr lang="sv-SE" dirty="0" err="1"/>
              <a:t>characters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see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87488" y="38610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0688" y="40134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3888" y="41658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7088" y="43182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0288" y="44706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03488" y="46230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06688" y="47754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09888" y="49278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13088" y="50802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6288" y="52326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9488" y="53850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22688" y="5537448"/>
            <a:ext cx="105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A</a:t>
            </a:r>
            <a:r>
              <a:rPr lang="en-US"/>
              <a:t>G</a:t>
            </a:r>
            <a:r>
              <a:rPr lang="en-US">
                <a:solidFill>
                  <a:srgbClr val="6666FF"/>
                </a:solidFill>
              </a:rPr>
              <a:t>C</a:t>
            </a:r>
            <a:r>
              <a:rPr lang="en-US">
                <a:solidFill>
                  <a:srgbClr val="FF6600"/>
                </a:solidFill>
              </a:rPr>
              <a:t>T</a:t>
            </a:r>
          </a:p>
        </p:txBody>
      </p:sp>
      <p:cxnSp>
        <p:nvCxnSpPr>
          <p:cNvPr id="4" name="Curved Connector 3"/>
          <p:cNvCxnSpPr/>
          <p:nvPr/>
        </p:nvCxnSpPr>
        <p:spPr>
          <a:xfrm flipV="1">
            <a:off x="2927648" y="4005064"/>
            <a:ext cx="3168352" cy="50405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3695733" y="4941168"/>
            <a:ext cx="2880320" cy="86409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>
            <a:off x="3695733" y="4725144"/>
            <a:ext cx="2400267" cy="21602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45" y="3725842"/>
            <a:ext cx="3311162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805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v-SE" sz="3800"/>
              <a:t>Molecular systematics as a part of understanding evolution</a:t>
            </a:r>
            <a:endParaRPr lang="en-US" sz="380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205039"/>
            <a:ext cx="10972800" cy="3925887"/>
          </a:xfrm>
        </p:spPr>
        <p:txBody>
          <a:bodyPr/>
          <a:lstStyle/>
          <a:p>
            <a:pPr eaLnBrk="1" hangingPunct="1"/>
            <a:r>
              <a:rPr lang="en-US" sz="2600">
                <a:solidFill>
                  <a:schemeClr val="folHlink"/>
                </a:solidFill>
              </a:rPr>
              <a:t>Biochemistry</a:t>
            </a:r>
            <a:r>
              <a:rPr lang="en-US" sz="2600"/>
              <a:t> — basic low-level processes (e.g., nucleotide substitution, amino acid interactions)</a:t>
            </a:r>
          </a:p>
          <a:p>
            <a:pPr eaLnBrk="1" hangingPunct="1"/>
            <a:r>
              <a:rPr lang="en-US" sz="2600">
                <a:solidFill>
                  <a:schemeClr val="folHlink"/>
                </a:solidFill>
              </a:rPr>
              <a:t>Molecular genetics</a:t>
            </a:r>
            <a:r>
              <a:rPr lang="en-US" sz="2600"/>
              <a:t> — fundamental genetic processes (e.g., DNA replication, recombination)</a:t>
            </a:r>
          </a:p>
          <a:p>
            <a:pPr eaLnBrk="1" hangingPunct="1"/>
            <a:r>
              <a:rPr lang="en-US" sz="2600">
                <a:solidFill>
                  <a:schemeClr val="folHlink"/>
                </a:solidFill>
              </a:rPr>
              <a:t>Population genetics</a:t>
            </a:r>
            <a:r>
              <a:rPr lang="en-US" sz="2600"/>
              <a:t> — micro-evolutionary processes</a:t>
            </a:r>
          </a:p>
          <a:p>
            <a:pPr eaLnBrk="1" hangingPunct="1"/>
            <a:r>
              <a:rPr lang="en-US" sz="2600">
                <a:solidFill>
                  <a:schemeClr val="folHlink"/>
                </a:solidFill>
              </a:rPr>
              <a:t>Systematics</a:t>
            </a:r>
            <a:r>
              <a:rPr lang="en-US" sz="2600"/>
              <a:t> — macro-evolutionary processes </a:t>
            </a:r>
          </a:p>
        </p:txBody>
      </p:sp>
    </p:spTree>
    <p:extLst>
      <p:ext uri="{BB962C8B-B14F-4D97-AF65-F5344CB8AC3E}">
        <p14:creationId xmlns:p14="http://schemas.microsoft.com/office/powerpoint/2010/main" val="1501829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DNA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52" y="3429000"/>
            <a:ext cx="3025643" cy="340384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800"/>
              <a:t>What is “Molecular” in Molecular Systematics?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1" y="1600201"/>
            <a:ext cx="9038167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sv-SE" sz="2600">
                <a:solidFill>
                  <a:schemeClr val="accent2">
                    <a:lumMod val="60000"/>
                    <a:lumOff val="40000"/>
                  </a:schemeClr>
                </a:solidFill>
              </a:rPr>
              <a:t>Carbohydrates — No</a:t>
            </a:r>
          </a:p>
          <a:p>
            <a:pPr eaLnBrk="1" hangingPunct="1">
              <a:lnSpc>
                <a:spcPct val="90000"/>
              </a:lnSpc>
            </a:pPr>
            <a:r>
              <a:rPr lang="sv-SE" sz="2600">
                <a:solidFill>
                  <a:schemeClr val="accent2">
                    <a:lumMod val="60000"/>
                    <a:lumOff val="40000"/>
                  </a:schemeClr>
                </a:solidFill>
              </a:rPr>
              <a:t>Lipids — No</a:t>
            </a:r>
          </a:p>
          <a:p>
            <a:pPr eaLnBrk="1" hangingPunct="1">
              <a:lnSpc>
                <a:spcPct val="90000"/>
              </a:lnSpc>
            </a:pPr>
            <a:r>
              <a:rPr lang="en-US" sz="2600">
                <a:solidFill>
                  <a:schemeClr val="accent2">
                    <a:lumMod val="60000"/>
                    <a:lumOff val="40000"/>
                  </a:schemeClr>
                </a:solidFill>
              </a:rPr>
              <a:t>Secondary metabolites — No</a:t>
            </a:r>
          </a:p>
          <a:p>
            <a:pPr eaLnBrk="1" hangingPunct="1">
              <a:lnSpc>
                <a:spcPct val="90000"/>
              </a:lnSpc>
            </a:pPr>
            <a:r>
              <a:rPr lang="en-US" sz="2600">
                <a:solidFill>
                  <a:srgbClr val="00B050"/>
                </a:solidFill>
              </a:rPr>
              <a:t>Proteins (amino acids) — Yes</a:t>
            </a:r>
          </a:p>
          <a:p>
            <a:pPr eaLnBrk="1" hangingPunct="1">
              <a:lnSpc>
                <a:spcPct val="90000"/>
              </a:lnSpc>
            </a:pPr>
            <a:r>
              <a:rPr lang="en-US" sz="2600">
                <a:solidFill>
                  <a:srgbClr val="00B050"/>
                </a:solidFill>
              </a:rPr>
              <a:t>Nucleic Acids (DNA and RNA) — Yes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>
                <a:solidFill>
                  <a:schemeClr val="accent1">
                    <a:lumMod val="75000"/>
                  </a:schemeClr>
                </a:solidFill>
              </a:rPr>
              <a:t>Proteins and DNA are sometimes described as “informational macromolecules”</a:t>
            </a:r>
            <a:endParaRPr lang="sv-SE" sz="260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449692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1" name="Text Box 3"/>
          <p:cNvSpPr txBox="1">
            <a:spLocks noChangeArrowheads="1"/>
          </p:cNvSpPr>
          <p:nvPr/>
        </p:nvSpPr>
        <p:spPr bwMode="auto">
          <a:xfrm>
            <a:off x="1074749" y="2160166"/>
            <a:ext cx="26881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571500">
              <a:defRPr>
                <a:solidFill>
                  <a:schemeClr val="tx1"/>
                </a:solidFill>
                <a:latin typeface="Arial" charset="0"/>
              </a:defRPr>
            </a:lvl2pPr>
            <a:lvl3pPr marL="1143000">
              <a:defRPr>
                <a:solidFill>
                  <a:schemeClr val="tx1"/>
                </a:solidFill>
                <a:latin typeface="Arial" charset="0"/>
              </a:defRPr>
            </a:lvl3pPr>
            <a:lvl4pPr marL="1714500">
              <a:defRPr>
                <a:solidFill>
                  <a:schemeClr val="tx1"/>
                </a:solidFill>
                <a:latin typeface="Arial" charset="0"/>
              </a:defRPr>
            </a:lvl4pPr>
            <a:lvl5pPr marL="2286000">
              <a:defRPr>
                <a:solidFill>
                  <a:schemeClr val="tx1"/>
                </a:solidFill>
                <a:latin typeface="Arial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sv-SE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Purines</a:t>
            </a:r>
            <a:endParaRPr 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sp>
        <p:nvSpPr>
          <p:cNvPr id="795652" name="Line 4"/>
          <p:cNvSpPr>
            <a:spLocks noChangeShapeType="1"/>
          </p:cNvSpPr>
          <p:nvPr/>
        </p:nvSpPr>
        <p:spPr bwMode="auto">
          <a:xfrm>
            <a:off x="2033600" y="2591966"/>
            <a:ext cx="1248833" cy="1079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795653" name="Text Box 5"/>
          <p:cNvSpPr txBox="1">
            <a:spLocks noChangeArrowheads="1"/>
          </p:cNvSpPr>
          <p:nvPr/>
        </p:nvSpPr>
        <p:spPr bwMode="auto">
          <a:xfrm>
            <a:off x="8879418" y="2015703"/>
            <a:ext cx="26881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571500">
              <a:defRPr>
                <a:solidFill>
                  <a:schemeClr val="tx1"/>
                </a:solidFill>
                <a:latin typeface="Arial" charset="0"/>
              </a:defRPr>
            </a:lvl2pPr>
            <a:lvl3pPr marL="1143000">
              <a:defRPr>
                <a:solidFill>
                  <a:schemeClr val="tx1"/>
                </a:solidFill>
                <a:latin typeface="Arial" charset="0"/>
              </a:defRPr>
            </a:lvl3pPr>
            <a:lvl4pPr marL="1714500">
              <a:defRPr>
                <a:solidFill>
                  <a:schemeClr val="tx1"/>
                </a:solidFill>
                <a:latin typeface="Arial" charset="0"/>
              </a:defRPr>
            </a:lvl4pPr>
            <a:lvl5pPr marL="2286000">
              <a:defRPr>
                <a:solidFill>
                  <a:schemeClr val="tx1"/>
                </a:solidFill>
                <a:latin typeface="Arial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sv-SE" sz="240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Pyrimidines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sp>
        <p:nvSpPr>
          <p:cNvPr id="795654" name="Line 6"/>
          <p:cNvSpPr>
            <a:spLocks noChangeShapeType="1"/>
          </p:cNvSpPr>
          <p:nvPr/>
        </p:nvSpPr>
        <p:spPr bwMode="auto">
          <a:xfrm flipH="1">
            <a:off x="8868598" y="2520528"/>
            <a:ext cx="1056216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21403" y="1423318"/>
            <a:ext cx="10972800" cy="4525963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lnSpc>
                <a:spcPct val="150000"/>
              </a:lnSpc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lnSpc>
                <a:spcPct val="150000"/>
              </a:lnSpc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lnSpc>
                <a:spcPct val="150000"/>
              </a:lnSpc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lnSpc>
                <a:spcPct val="150000"/>
              </a:lnSpc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/>
            <a:r>
              <a:rPr lang="en-GB"/>
              <a:t>DNA has four characters</a:t>
            </a:r>
            <a:endParaRPr lang="en-GB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609600" y="462541"/>
            <a:ext cx="10972800" cy="11398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DNA as a source of information</a:t>
            </a:r>
          </a:p>
        </p:txBody>
      </p:sp>
      <p:pic>
        <p:nvPicPr>
          <p:cNvPr id="14" name="Picture 6" descr="f_b03bases">
            <a:extLst>
              <a:ext uri="{FF2B5EF4-FFF2-40B4-BE49-F238E27FC236}">
                <a16:creationId xmlns:a16="http://schemas.microsoft.com/office/drawing/2014/main" id="{854207C6-3044-134F-A875-E4B3CB67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53" y="2884887"/>
            <a:ext cx="5353417" cy="38463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38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Proteins as a source of information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0" y="1608465"/>
            <a:ext cx="6144725" cy="49262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0545" y="1754909"/>
            <a:ext cx="289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Protein sequences have 20 characters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5546" y="6550223"/>
            <a:ext cx="180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2116639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DNA found as various entities in the genome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Protein-coding genes</a:t>
            </a:r>
          </a:p>
          <a:p>
            <a:pPr lvl="1"/>
            <a:r>
              <a:rPr lang="en-US"/>
              <a:t>introns and exons</a:t>
            </a:r>
          </a:p>
          <a:p>
            <a:r>
              <a:rPr lang="en-US"/>
              <a:t>Ribosomal DNA</a:t>
            </a:r>
          </a:p>
          <a:p>
            <a:r>
              <a:rPr lang="en-US"/>
              <a:t>Repetitive elements</a:t>
            </a:r>
          </a:p>
          <a:p>
            <a:r>
              <a:rPr lang="en-US"/>
              <a:t>Regulatory regions</a:t>
            </a:r>
          </a:p>
          <a:p>
            <a:r>
              <a:rPr lang="en-US"/>
              <a:t>Junk DNA</a:t>
            </a:r>
          </a:p>
          <a:p>
            <a:r>
              <a:rPr lang="en-US"/>
              <a:t>etc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37" y="1916545"/>
            <a:ext cx="65024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39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Homology in DNA sequences!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steps:</a:t>
            </a:r>
          </a:p>
          <a:p>
            <a:r>
              <a:rPr lang="en-US"/>
              <a:t>Are we looking at the same region of the genome in our species of interest?</a:t>
            </a:r>
          </a:p>
          <a:p>
            <a:pPr lvl="1"/>
            <a:r>
              <a:rPr lang="en-US"/>
              <a:t>Orthology vs paralogy</a:t>
            </a:r>
          </a:p>
          <a:p>
            <a:r>
              <a:rPr lang="en-US"/>
              <a:t>Are we looking at the same site within our chosen marker in our species of interest?</a:t>
            </a:r>
          </a:p>
          <a:p>
            <a:pPr lvl="1"/>
            <a:r>
              <a:rPr lang="en-US"/>
              <a:t>Alignment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89" y="5114818"/>
            <a:ext cx="9144000" cy="9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38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Orthology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paralogy</a:t>
            </a:r>
            <a:r>
              <a:rPr lang="fi-FI" dirty="0"/>
              <a:t>?</a:t>
            </a:r>
            <a:endParaRPr lang="en-US" dirty="0"/>
          </a:p>
        </p:txBody>
      </p:sp>
      <p:sp>
        <p:nvSpPr>
          <p:cNvPr id="441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3200" dirty="0" err="1"/>
              <a:t>Are</a:t>
            </a:r>
            <a:r>
              <a:rPr lang="sv-SE" sz="3200" dirty="0"/>
              <a:t> the genome regions </a:t>
            </a:r>
            <a:r>
              <a:rPr lang="sv-SE" sz="3200" dirty="0" err="1"/>
              <a:t>sequenced</a:t>
            </a:r>
            <a:r>
              <a:rPr lang="sv-SE" sz="3200" dirty="0"/>
              <a:t> from different species the same (</a:t>
            </a:r>
            <a:r>
              <a:rPr lang="sv-SE" sz="3200" dirty="0" err="1"/>
              <a:t>homologous</a:t>
            </a:r>
            <a:r>
              <a:rPr lang="sv-SE" sz="3200" dirty="0"/>
              <a:t>)?</a:t>
            </a:r>
          </a:p>
          <a:p>
            <a:r>
              <a:rPr lang="sv-SE" sz="3200" dirty="0"/>
              <a:t>Gene </a:t>
            </a:r>
            <a:r>
              <a:rPr lang="sv-SE" sz="3200" dirty="0" err="1"/>
              <a:t>duplication</a:t>
            </a:r>
            <a:endParaRPr lang="sv-SE" sz="3200" dirty="0"/>
          </a:p>
          <a:p>
            <a:pPr lvl="1"/>
            <a:r>
              <a:rPr lang="sv-SE" sz="2800" dirty="0"/>
              <a:t>1) </a:t>
            </a:r>
            <a:r>
              <a:rPr lang="sv-SE" sz="2800" dirty="0" err="1"/>
              <a:t>duplicate</a:t>
            </a:r>
            <a:r>
              <a:rPr lang="sv-SE" sz="2800" dirty="0"/>
              <a:t> gene degenerates - </a:t>
            </a:r>
            <a:r>
              <a:rPr lang="sv-SE" sz="2800" dirty="0" err="1"/>
              <a:t>pseudogene</a:t>
            </a:r>
            <a:endParaRPr lang="sv-SE" sz="2800" dirty="0"/>
          </a:p>
          <a:p>
            <a:pPr lvl="1"/>
            <a:r>
              <a:rPr lang="sv-SE" sz="2800" dirty="0"/>
              <a:t>2) </a:t>
            </a:r>
            <a:r>
              <a:rPr lang="sv-SE" sz="2800" dirty="0" err="1"/>
              <a:t>duplicate</a:t>
            </a:r>
            <a:r>
              <a:rPr lang="sv-SE" sz="2800" dirty="0"/>
              <a:t> gene </a:t>
            </a:r>
            <a:r>
              <a:rPr lang="sv-SE" sz="2800" dirty="0" err="1"/>
              <a:t>aquires</a:t>
            </a:r>
            <a:r>
              <a:rPr lang="sv-SE" sz="2800" dirty="0"/>
              <a:t> new </a:t>
            </a:r>
            <a:r>
              <a:rPr lang="sv-SE" sz="2800" dirty="0" err="1"/>
              <a:t>function</a:t>
            </a:r>
            <a:endParaRPr lang="sv-SE" sz="2800" dirty="0"/>
          </a:p>
          <a:p>
            <a:r>
              <a:rPr lang="sv-SE" sz="3200" dirty="0"/>
              <a:t>A problem </a:t>
            </a:r>
            <a:r>
              <a:rPr lang="sv-SE" sz="3200" dirty="0" err="1"/>
              <a:t>particularly</a:t>
            </a:r>
            <a:r>
              <a:rPr lang="sv-SE" sz="3200" dirty="0"/>
              <a:t> </a:t>
            </a:r>
            <a:r>
              <a:rPr lang="sv-SE" sz="3200" dirty="0" err="1"/>
              <a:t>accute</a:t>
            </a:r>
            <a:r>
              <a:rPr lang="sv-SE" sz="3200" dirty="0"/>
              <a:t> </a:t>
            </a:r>
            <a:r>
              <a:rPr lang="sv-SE" sz="3200" dirty="0" err="1"/>
              <a:t>currently</a:t>
            </a:r>
            <a:r>
              <a:rPr lang="sv-SE" sz="3200" dirty="0"/>
              <a:t> as </a:t>
            </a:r>
            <a:r>
              <a:rPr lang="sv-SE" sz="3200" dirty="0" err="1"/>
              <a:t>we</a:t>
            </a:r>
            <a:r>
              <a:rPr lang="sv-SE" sz="3200" dirty="0"/>
              <a:t> </a:t>
            </a:r>
            <a:r>
              <a:rPr lang="sv-SE" sz="3200" dirty="0" err="1"/>
              <a:t>analyze</a:t>
            </a:r>
            <a:r>
              <a:rPr lang="sv-SE" sz="3200" dirty="0"/>
              <a:t> </a:t>
            </a:r>
            <a:r>
              <a:rPr lang="sv-SE" sz="3200" dirty="0" err="1"/>
              <a:t>phylogenomic</a:t>
            </a:r>
            <a:r>
              <a:rPr lang="sv-SE" sz="3200" dirty="0"/>
              <a:t>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0661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3970867" y="5410200"/>
            <a:ext cx="2673809" cy="666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1125" tIns="55563" rIns="111125" bIns="55563">
            <a:spAutoFit/>
          </a:bodyPr>
          <a:lstStyle/>
          <a:p>
            <a:pPr defTabSz="1316038" eaLnBrk="0" hangingPunct="0"/>
            <a:r>
              <a:rPr lang="en-US" sz="3600" b="1">
                <a:solidFill>
                  <a:srgbClr val="F39FD1"/>
                </a:solidFill>
              </a:rPr>
              <a:t>ORTHOLOGY</a:t>
            </a:r>
          </a:p>
        </p:txBody>
      </p:sp>
      <p:grpSp>
        <p:nvGrpSpPr>
          <p:cNvPr id="443396" name="Group 4"/>
          <p:cNvGrpSpPr>
            <a:grpSpLocks/>
          </p:cNvGrpSpPr>
          <p:nvPr/>
        </p:nvGrpSpPr>
        <p:grpSpPr bwMode="auto">
          <a:xfrm>
            <a:off x="1720851" y="1398588"/>
            <a:ext cx="8448686" cy="4102100"/>
            <a:chOff x="915" y="881"/>
            <a:chExt cx="4490" cy="2584"/>
          </a:xfrm>
        </p:grpSpPr>
        <p:grpSp>
          <p:nvGrpSpPr>
            <p:cNvPr id="443397" name="Group 5"/>
            <p:cNvGrpSpPr>
              <a:grpSpLocks/>
            </p:cNvGrpSpPr>
            <p:nvPr/>
          </p:nvGrpSpPr>
          <p:grpSpPr bwMode="auto">
            <a:xfrm>
              <a:off x="915" y="881"/>
              <a:ext cx="1586" cy="2454"/>
              <a:chOff x="915" y="881"/>
              <a:chExt cx="1586" cy="2454"/>
            </a:xfrm>
          </p:grpSpPr>
          <p:sp>
            <p:nvSpPr>
              <p:cNvPr id="443398" name="Rectangle 6"/>
              <p:cNvSpPr>
                <a:spLocks noChangeArrowheads="1"/>
              </p:cNvSpPr>
              <p:nvPr/>
            </p:nvSpPr>
            <p:spPr bwMode="auto">
              <a:xfrm>
                <a:off x="915" y="881"/>
                <a:ext cx="1586" cy="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3200" b="1">
                    <a:solidFill>
                      <a:srgbClr val="9933FF"/>
                    </a:solidFill>
                  </a:rPr>
                  <a:t>Gene phylogeny </a:t>
                </a:r>
              </a:p>
            </p:txBody>
          </p:sp>
          <p:sp>
            <p:nvSpPr>
              <p:cNvPr id="443399" name="Rectangle 7"/>
              <p:cNvSpPr>
                <a:spLocks noChangeArrowheads="1"/>
              </p:cNvSpPr>
              <p:nvPr/>
            </p:nvSpPr>
            <p:spPr bwMode="auto">
              <a:xfrm>
                <a:off x="2211" y="1342"/>
                <a:ext cx="227" cy="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3200" b="1">
                    <a:solidFill>
                      <a:srgbClr val="9933FF"/>
                    </a:solidFill>
                  </a:rPr>
                  <a:t>a</a:t>
                </a:r>
              </a:p>
            </p:txBody>
          </p:sp>
          <p:sp>
            <p:nvSpPr>
              <p:cNvPr id="443400" name="Rectangle 8"/>
              <p:cNvSpPr>
                <a:spLocks noChangeArrowheads="1"/>
              </p:cNvSpPr>
              <p:nvPr/>
            </p:nvSpPr>
            <p:spPr bwMode="auto">
              <a:xfrm>
                <a:off x="2211" y="2047"/>
                <a:ext cx="236" cy="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3200" b="1">
                    <a:solidFill>
                      <a:srgbClr val="9933FF"/>
                    </a:solidFill>
                  </a:rPr>
                  <a:t>b</a:t>
                </a:r>
              </a:p>
            </p:txBody>
          </p:sp>
          <p:sp>
            <p:nvSpPr>
              <p:cNvPr id="443401" name="Rectangle 9"/>
              <p:cNvSpPr>
                <a:spLocks noChangeArrowheads="1"/>
              </p:cNvSpPr>
              <p:nvPr/>
            </p:nvSpPr>
            <p:spPr bwMode="auto">
              <a:xfrm>
                <a:off x="2211" y="2954"/>
                <a:ext cx="211" cy="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3200" b="1">
                    <a:solidFill>
                      <a:srgbClr val="9933FF"/>
                    </a:solidFill>
                  </a:rPr>
                  <a:t>c</a:t>
                </a:r>
              </a:p>
            </p:txBody>
          </p:sp>
          <p:grpSp>
            <p:nvGrpSpPr>
              <p:cNvPr id="443402" name="Group 10"/>
              <p:cNvGrpSpPr>
                <a:grpSpLocks/>
              </p:cNvGrpSpPr>
              <p:nvPr/>
            </p:nvGrpSpPr>
            <p:grpSpPr bwMode="auto">
              <a:xfrm>
                <a:off x="1283" y="1513"/>
                <a:ext cx="911" cy="1688"/>
                <a:chOff x="1283" y="1513"/>
                <a:chExt cx="911" cy="1688"/>
              </a:xfrm>
            </p:grpSpPr>
            <p:sp>
              <p:nvSpPr>
                <p:cNvPr id="443403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1297" y="1513"/>
                  <a:ext cx="863" cy="844"/>
                </a:xfrm>
                <a:prstGeom prst="line">
                  <a:avLst/>
                </a:prstGeom>
                <a:noFill/>
                <a:ln w="76200">
                  <a:solidFill>
                    <a:srgbClr val="9933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i-FI"/>
                </a:p>
              </p:txBody>
            </p:sp>
            <p:sp>
              <p:nvSpPr>
                <p:cNvPr id="443404" name="Line 12"/>
                <p:cNvSpPr>
                  <a:spLocks noChangeShapeType="1"/>
                </p:cNvSpPr>
                <p:nvPr/>
              </p:nvSpPr>
              <p:spPr bwMode="auto">
                <a:xfrm flipH="1" flipV="1">
                  <a:off x="1283" y="2323"/>
                  <a:ext cx="877" cy="878"/>
                </a:xfrm>
                <a:prstGeom prst="line">
                  <a:avLst/>
                </a:prstGeom>
                <a:noFill/>
                <a:ln w="76200">
                  <a:solidFill>
                    <a:srgbClr val="9933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i-FI"/>
                </a:p>
              </p:txBody>
            </p:sp>
            <p:sp>
              <p:nvSpPr>
                <p:cNvPr id="443405" name="Line 13"/>
                <p:cNvSpPr>
                  <a:spLocks noChangeShapeType="1"/>
                </p:cNvSpPr>
                <p:nvPr/>
              </p:nvSpPr>
              <p:spPr bwMode="auto">
                <a:xfrm flipH="1" flipV="1">
                  <a:off x="1792" y="1877"/>
                  <a:ext cx="402" cy="417"/>
                </a:xfrm>
                <a:prstGeom prst="line">
                  <a:avLst/>
                </a:prstGeom>
                <a:noFill/>
                <a:ln w="76200">
                  <a:solidFill>
                    <a:srgbClr val="9933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i-FI"/>
                </a:p>
              </p:txBody>
            </p:sp>
          </p:grpSp>
          <p:sp>
            <p:nvSpPr>
              <p:cNvPr id="443406" name="Line 14"/>
              <p:cNvSpPr>
                <a:spLocks noChangeShapeType="1"/>
              </p:cNvSpPr>
              <p:nvPr/>
            </p:nvSpPr>
            <p:spPr bwMode="auto">
              <a:xfrm flipH="1">
                <a:off x="952" y="2367"/>
                <a:ext cx="349" cy="0"/>
              </a:xfrm>
              <a:prstGeom prst="line">
                <a:avLst/>
              </a:prstGeom>
              <a:noFill/>
              <a:ln w="76200">
                <a:solidFill>
                  <a:srgbClr val="99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i-FI"/>
              </a:p>
            </p:txBody>
          </p:sp>
        </p:grpSp>
        <p:grpSp>
          <p:nvGrpSpPr>
            <p:cNvPr id="443407" name="Group 15"/>
            <p:cNvGrpSpPr>
              <a:grpSpLocks/>
            </p:cNvGrpSpPr>
            <p:nvPr/>
          </p:nvGrpSpPr>
          <p:grpSpPr bwMode="auto">
            <a:xfrm>
              <a:off x="3291" y="881"/>
              <a:ext cx="2114" cy="2584"/>
              <a:chOff x="3291" y="881"/>
              <a:chExt cx="2114" cy="2584"/>
            </a:xfrm>
          </p:grpSpPr>
          <p:sp>
            <p:nvSpPr>
              <p:cNvPr id="443408" name="Rectangle 16"/>
              <p:cNvSpPr>
                <a:spLocks noChangeArrowheads="1"/>
              </p:cNvSpPr>
              <p:nvPr/>
            </p:nvSpPr>
            <p:spPr bwMode="auto">
              <a:xfrm>
                <a:off x="3291" y="881"/>
                <a:ext cx="1981" cy="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3200" b="1">
                    <a:solidFill>
                      <a:srgbClr val="33CC33"/>
                    </a:solidFill>
                  </a:rPr>
                  <a:t>Organism phylogeny</a:t>
                </a:r>
              </a:p>
            </p:txBody>
          </p:sp>
          <p:grpSp>
            <p:nvGrpSpPr>
              <p:cNvPr id="443409" name="Group 17"/>
              <p:cNvGrpSpPr>
                <a:grpSpLocks/>
              </p:cNvGrpSpPr>
              <p:nvPr/>
            </p:nvGrpSpPr>
            <p:grpSpPr bwMode="auto">
              <a:xfrm>
                <a:off x="4258" y="1542"/>
                <a:ext cx="831" cy="1688"/>
                <a:chOff x="4258" y="1542"/>
                <a:chExt cx="831" cy="1688"/>
              </a:xfrm>
            </p:grpSpPr>
            <p:sp>
              <p:nvSpPr>
                <p:cNvPr id="443410" name="Line 18"/>
                <p:cNvSpPr>
                  <a:spLocks noChangeShapeType="1"/>
                </p:cNvSpPr>
                <p:nvPr/>
              </p:nvSpPr>
              <p:spPr bwMode="auto">
                <a:xfrm>
                  <a:off x="4259" y="1542"/>
                  <a:ext cx="830" cy="829"/>
                </a:xfrm>
                <a:prstGeom prst="line">
                  <a:avLst/>
                </a:prstGeom>
                <a:noFill/>
                <a:ln w="76200">
                  <a:solidFill>
                    <a:srgbClr val="33CC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i-FI"/>
                </a:p>
              </p:txBody>
            </p:sp>
            <p:sp>
              <p:nvSpPr>
                <p:cNvPr id="443411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4258" y="2338"/>
                  <a:ext cx="830" cy="892"/>
                </a:xfrm>
                <a:prstGeom prst="line">
                  <a:avLst/>
                </a:prstGeom>
                <a:noFill/>
                <a:ln w="76200">
                  <a:solidFill>
                    <a:srgbClr val="33CC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i-FI"/>
                </a:p>
              </p:txBody>
            </p:sp>
            <p:sp>
              <p:nvSpPr>
                <p:cNvPr id="443412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4258" y="1877"/>
                  <a:ext cx="354" cy="402"/>
                </a:xfrm>
                <a:prstGeom prst="line">
                  <a:avLst/>
                </a:prstGeom>
                <a:noFill/>
                <a:ln w="76200">
                  <a:solidFill>
                    <a:srgbClr val="33CC3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i-FI"/>
                </a:p>
              </p:txBody>
            </p:sp>
          </p:grpSp>
          <p:sp>
            <p:nvSpPr>
              <p:cNvPr id="443413" name="Rectangle 21"/>
              <p:cNvSpPr>
                <a:spLocks noChangeArrowheads="1"/>
              </p:cNvSpPr>
              <p:nvPr/>
            </p:nvSpPr>
            <p:spPr bwMode="auto">
              <a:xfrm>
                <a:off x="3867" y="1342"/>
                <a:ext cx="251" cy="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3200" b="1">
                    <a:solidFill>
                      <a:srgbClr val="33CC33"/>
                    </a:solidFill>
                  </a:rPr>
                  <a:t>A</a:t>
                </a:r>
              </a:p>
            </p:txBody>
          </p:sp>
          <p:sp>
            <p:nvSpPr>
              <p:cNvPr id="443414" name="Rectangle 22"/>
              <p:cNvSpPr>
                <a:spLocks noChangeArrowheads="1"/>
              </p:cNvSpPr>
              <p:nvPr/>
            </p:nvSpPr>
            <p:spPr bwMode="auto">
              <a:xfrm>
                <a:off x="3867" y="2047"/>
                <a:ext cx="242" cy="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3200" b="1">
                    <a:solidFill>
                      <a:srgbClr val="33CC33"/>
                    </a:solidFill>
                  </a:rPr>
                  <a:t>B</a:t>
                </a:r>
              </a:p>
            </p:txBody>
          </p:sp>
          <p:sp>
            <p:nvSpPr>
              <p:cNvPr id="443415" name="Rectangle 23"/>
              <p:cNvSpPr>
                <a:spLocks noChangeArrowheads="1"/>
              </p:cNvSpPr>
              <p:nvPr/>
            </p:nvSpPr>
            <p:spPr bwMode="auto">
              <a:xfrm>
                <a:off x="3867" y="3084"/>
                <a:ext cx="235" cy="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3200" b="1">
                    <a:solidFill>
                      <a:srgbClr val="33CC33"/>
                    </a:solidFill>
                  </a:rPr>
                  <a:t>C</a:t>
                </a:r>
              </a:p>
            </p:txBody>
          </p:sp>
          <p:sp>
            <p:nvSpPr>
              <p:cNvPr id="443416" name="Line 24"/>
              <p:cNvSpPr>
                <a:spLocks noChangeShapeType="1"/>
              </p:cNvSpPr>
              <p:nvPr/>
            </p:nvSpPr>
            <p:spPr bwMode="auto">
              <a:xfrm flipH="1">
                <a:off x="5056" y="2367"/>
                <a:ext cx="349" cy="0"/>
              </a:xfrm>
              <a:prstGeom prst="line">
                <a:avLst/>
              </a:prstGeom>
              <a:noFill/>
              <a:ln w="76200">
                <a:solidFill>
                  <a:srgbClr val="33CC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i-FI"/>
              </a:p>
            </p:txBody>
          </p:sp>
        </p:grpSp>
      </p:grpSp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67" y="260648"/>
            <a:ext cx="10369152" cy="1143000"/>
          </a:xfrm>
        </p:spPr>
        <p:txBody>
          <a:bodyPr>
            <a:normAutofit fontScale="90000"/>
          </a:bodyPr>
          <a:lstStyle/>
          <a:p>
            <a:r>
              <a:rPr lang="fi-FI" dirty="0" err="1"/>
              <a:t>Orthology</a:t>
            </a:r>
            <a:r>
              <a:rPr lang="fi-FI" dirty="0"/>
              <a:t>: </a:t>
            </a:r>
            <a:br>
              <a:rPr lang="fi-FI" dirty="0"/>
            </a:br>
            <a:r>
              <a:rPr lang="fi-FI" dirty="0" err="1"/>
              <a:t>gene</a:t>
            </a:r>
            <a:r>
              <a:rPr lang="fi-FI" dirty="0"/>
              <a:t> </a:t>
            </a:r>
            <a:r>
              <a:rPr lang="fi-FI" dirty="0" err="1"/>
              <a:t>trees</a:t>
            </a:r>
            <a:r>
              <a:rPr lang="fi-FI" dirty="0"/>
              <a:t> and </a:t>
            </a:r>
            <a:r>
              <a:rPr lang="fi-FI" dirty="0" err="1"/>
              <a:t>species</a:t>
            </a:r>
            <a:r>
              <a:rPr lang="fi-FI" dirty="0"/>
              <a:t> </a:t>
            </a:r>
            <a:r>
              <a:rPr lang="fi-FI" dirty="0" err="1"/>
              <a:t>trees</a:t>
            </a:r>
            <a:endParaRPr lang="en-US" dirty="0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184727" y="5997594"/>
            <a:ext cx="9694101" cy="54868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2800" dirty="0" err="1"/>
              <a:t>Orthologs</a:t>
            </a:r>
            <a:r>
              <a:rPr lang="sv-SE" sz="2800" dirty="0"/>
              <a:t>: genes </a:t>
            </a:r>
            <a:r>
              <a:rPr lang="sv-SE" sz="2800" dirty="0" err="1"/>
              <a:t>that</a:t>
            </a:r>
            <a:r>
              <a:rPr lang="sv-SE" sz="2800" dirty="0"/>
              <a:t> </a:t>
            </a:r>
            <a:r>
              <a:rPr lang="sv-SE" sz="2800" dirty="0" err="1"/>
              <a:t>arose</a:t>
            </a:r>
            <a:r>
              <a:rPr lang="sv-SE" sz="2800" dirty="0"/>
              <a:t> </a:t>
            </a:r>
            <a:r>
              <a:rPr lang="sv-SE" sz="2800" dirty="0" err="1"/>
              <a:t>due</a:t>
            </a:r>
            <a:r>
              <a:rPr lang="sv-SE" sz="2800" dirty="0"/>
              <a:t> </a:t>
            </a:r>
            <a:r>
              <a:rPr lang="sv-SE" sz="2800" dirty="0" err="1"/>
              <a:t>to</a:t>
            </a:r>
            <a:r>
              <a:rPr lang="sv-SE" sz="2800" dirty="0"/>
              <a:t> </a:t>
            </a:r>
            <a:r>
              <a:rPr lang="sv-SE" sz="2800" dirty="0" err="1"/>
              <a:t>speciation</a:t>
            </a:r>
            <a:r>
              <a:rPr lang="sv-SE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422529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need for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000734" cy="4351338"/>
          </a:xfrm>
        </p:spPr>
        <p:txBody>
          <a:bodyPr>
            <a:normAutofit/>
          </a:bodyPr>
          <a:lstStyle/>
          <a:p>
            <a:r>
              <a:rPr lang="en-US" dirty="0"/>
              <a:t>Naming of organisms around us</a:t>
            </a:r>
          </a:p>
          <a:p>
            <a:pPr lvl="1"/>
            <a:r>
              <a:rPr lang="en-US" dirty="0"/>
              <a:t>Makes communication a lot easier!</a:t>
            </a:r>
          </a:p>
          <a:p>
            <a:r>
              <a:rPr lang="en-US" dirty="0"/>
              <a:t>Sorting different groups into higher categories</a:t>
            </a:r>
          </a:p>
          <a:p>
            <a:pPr lvl="1"/>
            <a:r>
              <a:rPr lang="en-US" dirty="0"/>
              <a:t>Helps us organize the living world around us</a:t>
            </a:r>
          </a:p>
          <a:p>
            <a:pPr lvl="1"/>
            <a:r>
              <a:rPr lang="en-US" dirty="0"/>
              <a:t>E.g. porcini (</a:t>
            </a:r>
            <a:r>
              <a:rPr lang="en-US" dirty="0" err="1"/>
              <a:t>Karljohanssvamp</a:t>
            </a:r>
            <a:r>
              <a:rPr lang="en-US" dirty="0"/>
              <a:t>) is an edible species of mushrooms, but many other mushrooms are very poisonous, e.g. fly amanita (</a:t>
            </a:r>
            <a:r>
              <a:rPr lang="en-US" dirty="0" err="1"/>
              <a:t>Röd</a:t>
            </a:r>
            <a:r>
              <a:rPr lang="en-US" dirty="0"/>
              <a:t> </a:t>
            </a:r>
            <a:r>
              <a:rPr lang="en-US" dirty="0" err="1"/>
              <a:t>flugsvamp</a:t>
            </a:r>
            <a:r>
              <a:rPr lang="en-US" dirty="0"/>
              <a:t>)</a:t>
            </a:r>
          </a:p>
        </p:txBody>
      </p:sp>
      <p:pic>
        <p:nvPicPr>
          <p:cNvPr id="4" name="Picture 3" descr="Boletu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61" y="-8195"/>
            <a:ext cx="3888738" cy="2916554"/>
          </a:xfrm>
          <a:prstGeom prst="rect">
            <a:avLst/>
          </a:prstGeom>
        </p:spPr>
      </p:pic>
      <p:pic>
        <p:nvPicPr>
          <p:cNvPr id="5" name="Picture 4" descr="fly_amanita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30139" r="22707"/>
          <a:stretch/>
        </p:blipFill>
        <p:spPr>
          <a:xfrm>
            <a:off x="8303261" y="3452423"/>
            <a:ext cx="3888739" cy="3009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3931" y="2963029"/>
            <a:ext cx="342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Porcini </a:t>
            </a:r>
            <a:r>
              <a:rPr lang="en-US" i="1" dirty="0"/>
              <a:t>- Boletus </a:t>
            </a:r>
            <a:r>
              <a:rPr lang="en-US" i="1" dirty="0" err="1"/>
              <a:t>edulis</a:t>
            </a:r>
            <a:r>
              <a:rPr lang="en-US" i="1" dirty="0"/>
              <a:t> </a:t>
            </a:r>
            <a:r>
              <a:rPr lang="is-IS" dirty="0"/>
              <a:t>Bull. (1782)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43800" y="6488668"/>
            <a:ext cx="473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Fly amanita - Amanita muscaria </a:t>
            </a:r>
            <a:r>
              <a:rPr lang="en-US" dirty="0"/>
              <a:t>(L.) Lam. (1783)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686778"/>
            <a:ext cx="7351889" cy="12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</a:t>
            </a:r>
            <a:r>
              <a:rPr lang="en-US" sz="2400" dirty="0"/>
              <a:t> one taxon, many taxa (in some Greek words singular ending is </a:t>
            </a:r>
            <a:r>
              <a:rPr lang="mr-IN" sz="2400" dirty="0"/>
              <a:t>–</a:t>
            </a:r>
            <a:r>
              <a:rPr lang="en-US" sz="2400" dirty="0"/>
              <a:t>on, plural is </a:t>
            </a:r>
            <a:r>
              <a:rPr lang="mr-IN" sz="2400" dirty="0"/>
              <a:t>–</a:t>
            </a:r>
            <a:r>
              <a:rPr lang="en-US" sz="2400" dirty="0"/>
              <a:t>a, e.g. also phenomenon, phenomena)</a:t>
            </a:r>
          </a:p>
        </p:txBody>
      </p:sp>
    </p:spTree>
    <p:extLst>
      <p:ext uri="{BB962C8B-B14F-4D97-AF65-F5344CB8AC3E}">
        <p14:creationId xmlns:p14="http://schemas.microsoft.com/office/powerpoint/2010/main" val="41141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ChangeArrowheads="1"/>
          </p:cNvSpPr>
          <p:nvPr/>
        </p:nvSpPr>
        <p:spPr bwMode="auto">
          <a:xfrm>
            <a:off x="3661834" y="5643294"/>
            <a:ext cx="1888338" cy="53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900" b="1" dirty="0">
                <a:solidFill>
                  <a:srgbClr val="FF0000"/>
                </a:solidFill>
              </a:rPr>
              <a:t>PARALOGY</a:t>
            </a:r>
          </a:p>
        </p:txBody>
      </p:sp>
      <p:sp>
        <p:nvSpPr>
          <p:cNvPr id="463879" name="Line 7"/>
          <p:cNvSpPr>
            <a:spLocks noChangeShapeType="1"/>
          </p:cNvSpPr>
          <p:nvPr/>
        </p:nvSpPr>
        <p:spPr bwMode="auto">
          <a:xfrm flipH="1">
            <a:off x="1392767" y="1743075"/>
            <a:ext cx="2038351" cy="1652588"/>
          </a:xfrm>
          <a:prstGeom prst="line">
            <a:avLst/>
          </a:prstGeom>
          <a:noFill/>
          <a:ln w="50800">
            <a:solidFill>
              <a:srgbClr val="9933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63880" name="Line 8"/>
          <p:cNvSpPr>
            <a:spLocks noChangeShapeType="1"/>
          </p:cNvSpPr>
          <p:nvPr/>
        </p:nvSpPr>
        <p:spPr bwMode="auto">
          <a:xfrm flipH="1" flipV="1">
            <a:off x="2493434" y="2473015"/>
            <a:ext cx="918633" cy="774700"/>
          </a:xfrm>
          <a:prstGeom prst="line">
            <a:avLst/>
          </a:prstGeom>
          <a:noFill/>
          <a:ln w="50800">
            <a:solidFill>
              <a:srgbClr val="9933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63881" name="Line 9"/>
          <p:cNvSpPr>
            <a:spLocks noChangeShapeType="1"/>
          </p:cNvSpPr>
          <p:nvPr/>
        </p:nvSpPr>
        <p:spPr bwMode="auto">
          <a:xfrm flipH="1" flipV="1">
            <a:off x="3001434" y="2061854"/>
            <a:ext cx="429684" cy="377825"/>
          </a:xfrm>
          <a:prstGeom prst="line">
            <a:avLst/>
          </a:prstGeom>
          <a:noFill/>
          <a:ln w="50800">
            <a:solidFill>
              <a:srgbClr val="9933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grpSp>
        <p:nvGrpSpPr>
          <p:cNvPr id="2" name="Group 1"/>
          <p:cNvGrpSpPr/>
          <p:nvPr/>
        </p:nvGrpSpPr>
        <p:grpSpPr>
          <a:xfrm>
            <a:off x="3424762" y="1557339"/>
            <a:ext cx="477695" cy="3750959"/>
            <a:chOff x="2568575" y="1557338"/>
            <a:chExt cx="358272" cy="3750959"/>
          </a:xfrm>
        </p:grpSpPr>
        <p:sp>
          <p:nvSpPr>
            <p:cNvPr id="463876" name="Rectangle 4"/>
            <p:cNvSpPr>
              <a:spLocks noChangeArrowheads="1"/>
            </p:cNvSpPr>
            <p:nvPr/>
          </p:nvSpPr>
          <p:spPr bwMode="auto">
            <a:xfrm>
              <a:off x="2568575" y="1557338"/>
              <a:ext cx="34875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 dirty="0">
                  <a:solidFill>
                    <a:schemeClr val="bg1">
                      <a:lumMod val="75000"/>
                    </a:schemeClr>
                  </a:solidFill>
                </a:rPr>
                <a:t>a1</a:t>
              </a:r>
            </a:p>
          </p:txBody>
        </p:sp>
        <p:sp>
          <p:nvSpPr>
            <p:cNvPr id="463877" name="Rectangle 5"/>
            <p:cNvSpPr>
              <a:spLocks noChangeArrowheads="1"/>
            </p:cNvSpPr>
            <p:nvPr/>
          </p:nvSpPr>
          <p:spPr bwMode="auto">
            <a:xfrm>
              <a:off x="2568575" y="2194248"/>
              <a:ext cx="358272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 dirty="0">
                  <a:solidFill>
                    <a:srgbClr val="BFBFBF"/>
                  </a:solidFill>
                </a:rPr>
                <a:t>b1</a:t>
              </a:r>
            </a:p>
          </p:txBody>
        </p:sp>
        <p:sp>
          <p:nvSpPr>
            <p:cNvPr id="463878" name="Rectangle 6"/>
            <p:cNvSpPr>
              <a:spLocks noChangeArrowheads="1"/>
            </p:cNvSpPr>
            <p:nvPr/>
          </p:nvSpPr>
          <p:spPr bwMode="auto">
            <a:xfrm>
              <a:off x="2568575" y="2959100"/>
              <a:ext cx="332847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chemeClr val="bg1">
                      <a:lumMod val="75000"/>
                    </a:schemeClr>
                  </a:solidFill>
                </a:rPr>
                <a:t>c1</a:t>
              </a:r>
            </a:p>
          </p:txBody>
        </p:sp>
        <p:sp>
          <p:nvSpPr>
            <p:cNvPr id="463882" name="Rectangle 10"/>
            <p:cNvSpPr>
              <a:spLocks noChangeArrowheads="1"/>
            </p:cNvSpPr>
            <p:nvPr/>
          </p:nvSpPr>
          <p:spPr bwMode="auto">
            <a:xfrm>
              <a:off x="2568575" y="3462338"/>
              <a:ext cx="34875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chemeClr val="bg1">
                      <a:lumMod val="75000"/>
                    </a:schemeClr>
                  </a:solidFill>
                </a:rPr>
                <a:t>a2</a:t>
              </a:r>
            </a:p>
          </p:txBody>
        </p:sp>
        <p:sp>
          <p:nvSpPr>
            <p:cNvPr id="463883" name="Rectangle 11"/>
            <p:cNvSpPr>
              <a:spLocks noChangeArrowheads="1"/>
            </p:cNvSpPr>
            <p:nvPr/>
          </p:nvSpPr>
          <p:spPr bwMode="auto">
            <a:xfrm>
              <a:off x="2568575" y="4087813"/>
              <a:ext cx="357849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chemeClr val="bg1">
                      <a:lumMod val="75000"/>
                    </a:schemeClr>
                  </a:solidFill>
                </a:rPr>
                <a:t>b2</a:t>
              </a:r>
            </a:p>
          </p:txBody>
        </p:sp>
        <p:sp>
          <p:nvSpPr>
            <p:cNvPr id="463884" name="Rectangle 12"/>
            <p:cNvSpPr>
              <a:spLocks noChangeArrowheads="1"/>
            </p:cNvSpPr>
            <p:nvPr/>
          </p:nvSpPr>
          <p:spPr bwMode="auto">
            <a:xfrm>
              <a:off x="2568575" y="4879975"/>
              <a:ext cx="332847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rgbClr val="BFBFBF"/>
                  </a:solidFill>
                </a:rPr>
                <a:t>c2</a:t>
              </a:r>
            </a:p>
          </p:txBody>
        </p:sp>
      </p:grpSp>
      <p:sp>
        <p:nvSpPr>
          <p:cNvPr id="463885" name="Line 13"/>
          <p:cNvSpPr>
            <a:spLocks noChangeShapeType="1"/>
          </p:cNvSpPr>
          <p:nvPr/>
        </p:nvSpPr>
        <p:spPr bwMode="auto">
          <a:xfrm flipH="1">
            <a:off x="2495551" y="3648075"/>
            <a:ext cx="935567" cy="72390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63886" name="Line 14"/>
          <p:cNvSpPr>
            <a:spLocks noChangeShapeType="1"/>
          </p:cNvSpPr>
          <p:nvPr/>
        </p:nvSpPr>
        <p:spPr bwMode="auto">
          <a:xfrm flipH="1" flipV="1">
            <a:off x="1390651" y="3406775"/>
            <a:ext cx="2021416" cy="172085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63887" name="Line 15"/>
          <p:cNvSpPr>
            <a:spLocks noChangeShapeType="1"/>
          </p:cNvSpPr>
          <p:nvPr/>
        </p:nvSpPr>
        <p:spPr bwMode="auto">
          <a:xfrm flipH="1" flipV="1">
            <a:off x="3001434" y="3941764"/>
            <a:ext cx="429684" cy="363537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63888" name="Rectangle 16"/>
          <p:cNvSpPr>
            <a:spLocks noChangeArrowheads="1"/>
          </p:cNvSpPr>
          <p:nvPr/>
        </p:nvSpPr>
        <p:spPr bwMode="auto">
          <a:xfrm>
            <a:off x="863601" y="1076326"/>
            <a:ext cx="245995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9933FF"/>
                </a:solidFill>
              </a:rPr>
              <a:t>Gene phylogenies </a:t>
            </a:r>
          </a:p>
        </p:txBody>
      </p:sp>
      <p:sp>
        <p:nvSpPr>
          <p:cNvPr id="463899" name="Rectangle 27"/>
          <p:cNvSpPr>
            <a:spLocks noChangeArrowheads="1"/>
          </p:cNvSpPr>
          <p:nvPr/>
        </p:nvSpPr>
        <p:spPr bwMode="auto">
          <a:xfrm>
            <a:off x="211666" y="5303839"/>
            <a:ext cx="2757510" cy="53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900" b="1">
                <a:solidFill>
                  <a:schemeClr val="tx2"/>
                </a:solidFill>
              </a:rPr>
              <a:t>gene duplication</a:t>
            </a:r>
          </a:p>
        </p:txBody>
      </p:sp>
      <p:sp>
        <p:nvSpPr>
          <p:cNvPr id="463900" name="Line 28"/>
          <p:cNvSpPr>
            <a:spLocks noChangeShapeType="1"/>
          </p:cNvSpPr>
          <p:nvPr/>
        </p:nvSpPr>
        <p:spPr bwMode="auto">
          <a:xfrm flipH="1">
            <a:off x="1013885" y="3417888"/>
            <a:ext cx="433916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63918" name="Line 46"/>
          <p:cNvSpPr>
            <a:spLocks noChangeShapeType="1"/>
          </p:cNvSpPr>
          <p:nvPr/>
        </p:nvSpPr>
        <p:spPr bwMode="auto">
          <a:xfrm flipH="1">
            <a:off x="1013885" y="3417888"/>
            <a:ext cx="433916" cy="0"/>
          </a:xfrm>
          <a:prstGeom prst="line">
            <a:avLst/>
          </a:prstGeom>
          <a:noFill/>
          <a:ln w="50800">
            <a:solidFill>
              <a:srgbClr val="9933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grpSp>
        <p:nvGrpSpPr>
          <p:cNvPr id="4" name="Group 3"/>
          <p:cNvGrpSpPr/>
          <p:nvPr/>
        </p:nvGrpSpPr>
        <p:grpSpPr>
          <a:xfrm>
            <a:off x="5614730" y="980728"/>
            <a:ext cx="2811668" cy="2419047"/>
            <a:chOff x="3435350" y="1076325"/>
            <a:chExt cx="2108751" cy="2419047"/>
          </a:xfrm>
        </p:grpSpPr>
        <p:sp>
          <p:nvSpPr>
            <p:cNvPr id="463889" name="Rectangle 17"/>
            <p:cNvSpPr>
              <a:spLocks noChangeArrowheads="1"/>
            </p:cNvSpPr>
            <p:nvPr/>
          </p:nvSpPr>
          <p:spPr bwMode="auto">
            <a:xfrm>
              <a:off x="3435350" y="1076325"/>
              <a:ext cx="2108751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 b="1" dirty="0">
                  <a:solidFill>
                    <a:srgbClr val="33CC33"/>
                  </a:solidFill>
                </a:rPr>
                <a:t>Organism phylogeny</a:t>
              </a:r>
            </a:p>
          </p:txBody>
        </p:sp>
        <p:sp>
          <p:nvSpPr>
            <p:cNvPr id="463890" name="Line 18"/>
            <p:cNvSpPr>
              <a:spLocks noChangeShapeType="1"/>
            </p:cNvSpPr>
            <p:nvPr/>
          </p:nvSpPr>
          <p:spPr bwMode="auto">
            <a:xfrm>
              <a:off x="4332288" y="1727200"/>
              <a:ext cx="684212" cy="769938"/>
            </a:xfrm>
            <a:prstGeom prst="line">
              <a:avLst/>
            </a:prstGeom>
            <a:noFill/>
            <a:ln w="50800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463891" name="Line 19"/>
            <p:cNvSpPr>
              <a:spLocks noChangeShapeType="1"/>
            </p:cNvSpPr>
            <p:nvPr/>
          </p:nvSpPr>
          <p:spPr bwMode="auto">
            <a:xfrm flipV="1">
              <a:off x="4332288" y="2479675"/>
              <a:ext cx="684212" cy="804863"/>
            </a:xfrm>
            <a:prstGeom prst="line">
              <a:avLst/>
            </a:prstGeom>
            <a:noFill/>
            <a:ln w="50800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463892" name="Line 20"/>
            <p:cNvSpPr>
              <a:spLocks noChangeShapeType="1"/>
            </p:cNvSpPr>
            <p:nvPr/>
          </p:nvSpPr>
          <p:spPr bwMode="auto">
            <a:xfrm flipV="1">
              <a:off x="4330700" y="2036763"/>
              <a:ext cx="290513" cy="379412"/>
            </a:xfrm>
            <a:prstGeom prst="line">
              <a:avLst/>
            </a:prstGeom>
            <a:noFill/>
            <a:ln w="50800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463893" name="Rectangle 21"/>
            <p:cNvSpPr>
              <a:spLocks noChangeArrowheads="1"/>
            </p:cNvSpPr>
            <p:nvPr/>
          </p:nvSpPr>
          <p:spPr bwMode="auto">
            <a:xfrm>
              <a:off x="3978275" y="1527175"/>
              <a:ext cx="265276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rgbClr val="33CC33"/>
                  </a:solidFill>
                </a:rPr>
                <a:t>A</a:t>
              </a:r>
            </a:p>
          </p:txBody>
        </p:sp>
        <p:sp>
          <p:nvSpPr>
            <p:cNvPr id="463894" name="Rectangle 22"/>
            <p:cNvSpPr>
              <a:spLocks noChangeArrowheads="1"/>
            </p:cNvSpPr>
            <p:nvPr/>
          </p:nvSpPr>
          <p:spPr bwMode="auto">
            <a:xfrm>
              <a:off x="3978275" y="2182813"/>
              <a:ext cx="25566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rgbClr val="33CC33"/>
                  </a:solidFill>
                </a:rPr>
                <a:t>B</a:t>
              </a:r>
            </a:p>
          </p:txBody>
        </p:sp>
        <p:sp>
          <p:nvSpPr>
            <p:cNvPr id="463895" name="Rectangle 23"/>
            <p:cNvSpPr>
              <a:spLocks noChangeArrowheads="1"/>
            </p:cNvSpPr>
            <p:nvPr/>
          </p:nvSpPr>
          <p:spPr bwMode="auto">
            <a:xfrm>
              <a:off x="3978275" y="3067050"/>
              <a:ext cx="249055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rgbClr val="618FFD"/>
                  </a:solidFill>
                </a:rPr>
                <a:t>C</a:t>
              </a:r>
            </a:p>
          </p:txBody>
        </p:sp>
        <p:sp>
          <p:nvSpPr>
            <p:cNvPr id="463919" name="Line 47"/>
            <p:cNvSpPr>
              <a:spLocks noChangeShapeType="1"/>
            </p:cNvSpPr>
            <p:nvPr/>
          </p:nvSpPr>
          <p:spPr bwMode="auto">
            <a:xfrm flipH="1">
              <a:off x="4972050" y="2487613"/>
              <a:ext cx="327025" cy="0"/>
            </a:xfrm>
            <a:prstGeom prst="line">
              <a:avLst/>
            </a:prstGeom>
            <a:noFill/>
            <a:ln w="50800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sp>
        <p:nvSpPr>
          <p:cNvPr id="463920" name="Rectangle 48"/>
          <p:cNvSpPr>
            <a:spLocks noChangeArrowheads="1"/>
          </p:cNvSpPr>
          <p:nvPr/>
        </p:nvSpPr>
        <p:spPr bwMode="auto">
          <a:xfrm>
            <a:off x="2853267" y="6011863"/>
            <a:ext cx="2677584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3" name="Down Arrow 2"/>
          <p:cNvSpPr/>
          <p:nvPr/>
        </p:nvSpPr>
        <p:spPr>
          <a:xfrm rot="10800000">
            <a:off x="1309563" y="3598468"/>
            <a:ext cx="166408" cy="1629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3819733" y="2442216"/>
            <a:ext cx="1492322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9933FF"/>
                </a:solidFill>
              </a:rPr>
              <a:t>Gene copy 1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3887755" y="4394075"/>
            <a:ext cx="1492322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Gene copy 2</a:t>
            </a:r>
          </a:p>
        </p:txBody>
      </p: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384043" y="44624"/>
            <a:ext cx="11664619" cy="1143000"/>
          </a:xfrm>
        </p:spPr>
        <p:txBody>
          <a:bodyPr>
            <a:normAutofit/>
          </a:bodyPr>
          <a:lstStyle/>
          <a:p>
            <a:r>
              <a:rPr lang="fi-FI" dirty="0" err="1"/>
              <a:t>Paralogy</a:t>
            </a:r>
            <a:r>
              <a:rPr lang="fi-FI" dirty="0"/>
              <a:t>: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produce</a:t>
            </a:r>
            <a:r>
              <a:rPr lang="fi-FI" dirty="0"/>
              <a:t> </a:t>
            </a:r>
            <a:r>
              <a:rPr lang="fi-FI" dirty="0" err="1"/>
              <a:t>misleading</a:t>
            </a:r>
            <a:r>
              <a:rPr lang="fi-FI" dirty="0"/>
              <a:t> </a:t>
            </a:r>
            <a:r>
              <a:rPr lang="fi-FI" dirty="0" err="1"/>
              <a:t>trees</a:t>
            </a:r>
            <a:endParaRPr lang="en-US" dirty="0"/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94423" y="6101510"/>
            <a:ext cx="11035395" cy="54868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2800" dirty="0" err="1"/>
              <a:t>Paralogs</a:t>
            </a:r>
            <a:r>
              <a:rPr lang="sv-SE" sz="2800" dirty="0"/>
              <a:t>: genes </a:t>
            </a:r>
            <a:r>
              <a:rPr lang="sv-SE" sz="2800" dirty="0" err="1"/>
              <a:t>that</a:t>
            </a:r>
            <a:r>
              <a:rPr lang="sv-SE" sz="2800" dirty="0"/>
              <a:t> </a:t>
            </a:r>
            <a:r>
              <a:rPr lang="sv-SE" sz="2800" dirty="0" err="1"/>
              <a:t>arose</a:t>
            </a:r>
            <a:r>
              <a:rPr lang="sv-SE" sz="2800" dirty="0"/>
              <a:t> </a:t>
            </a:r>
            <a:r>
              <a:rPr lang="sv-SE" sz="2800" dirty="0" err="1"/>
              <a:t>due</a:t>
            </a:r>
            <a:r>
              <a:rPr lang="sv-SE" sz="2800" dirty="0"/>
              <a:t> </a:t>
            </a:r>
            <a:r>
              <a:rPr lang="sv-SE" sz="2800" dirty="0" err="1"/>
              <a:t>to</a:t>
            </a:r>
            <a:r>
              <a:rPr lang="sv-SE" sz="2800" dirty="0"/>
              <a:t> </a:t>
            </a:r>
            <a:r>
              <a:rPr lang="sv-SE" sz="2800" dirty="0" err="1"/>
              <a:t>duplication</a:t>
            </a:r>
            <a:r>
              <a:rPr lang="sv-SE" sz="2800" dirty="0"/>
              <a:t> events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3793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ChangeArrowheads="1"/>
          </p:cNvSpPr>
          <p:nvPr/>
        </p:nvSpPr>
        <p:spPr bwMode="auto">
          <a:xfrm>
            <a:off x="6570133" y="2976563"/>
            <a:ext cx="5359400" cy="363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463879" name="Line 7"/>
          <p:cNvSpPr>
            <a:spLocks noChangeShapeType="1"/>
          </p:cNvSpPr>
          <p:nvPr/>
        </p:nvSpPr>
        <p:spPr bwMode="auto">
          <a:xfrm flipH="1">
            <a:off x="1392767" y="1743075"/>
            <a:ext cx="2038351" cy="1652588"/>
          </a:xfrm>
          <a:prstGeom prst="line">
            <a:avLst/>
          </a:prstGeom>
          <a:noFill/>
          <a:ln w="50800">
            <a:solidFill>
              <a:srgbClr val="9933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63880" name="Line 8"/>
          <p:cNvSpPr>
            <a:spLocks noChangeShapeType="1"/>
          </p:cNvSpPr>
          <p:nvPr/>
        </p:nvSpPr>
        <p:spPr bwMode="auto">
          <a:xfrm flipH="1" flipV="1">
            <a:off x="2493434" y="2486670"/>
            <a:ext cx="918633" cy="774700"/>
          </a:xfrm>
          <a:prstGeom prst="line">
            <a:avLst/>
          </a:prstGeom>
          <a:noFill/>
          <a:ln w="50800">
            <a:solidFill>
              <a:srgbClr val="9933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63881" name="Line 9"/>
          <p:cNvSpPr>
            <a:spLocks noChangeShapeType="1"/>
          </p:cNvSpPr>
          <p:nvPr/>
        </p:nvSpPr>
        <p:spPr bwMode="auto">
          <a:xfrm flipH="1" flipV="1">
            <a:off x="3001434" y="2075509"/>
            <a:ext cx="429684" cy="377825"/>
          </a:xfrm>
          <a:prstGeom prst="line">
            <a:avLst/>
          </a:prstGeom>
          <a:noFill/>
          <a:ln w="50800">
            <a:solidFill>
              <a:srgbClr val="9933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grpSp>
        <p:nvGrpSpPr>
          <p:cNvPr id="2" name="Group 1"/>
          <p:cNvGrpSpPr/>
          <p:nvPr/>
        </p:nvGrpSpPr>
        <p:grpSpPr>
          <a:xfrm>
            <a:off x="3424769" y="1557339"/>
            <a:ext cx="617646" cy="3750959"/>
            <a:chOff x="2568575" y="1557338"/>
            <a:chExt cx="463234" cy="3750959"/>
          </a:xfrm>
        </p:grpSpPr>
        <p:sp>
          <p:nvSpPr>
            <p:cNvPr id="463876" name="Rectangle 4"/>
            <p:cNvSpPr>
              <a:spLocks noChangeArrowheads="1"/>
            </p:cNvSpPr>
            <p:nvPr/>
          </p:nvSpPr>
          <p:spPr bwMode="auto">
            <a:xfrm>
              <a:off x="2568575" y="1557338"/>
              <a:ext cx="454142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 dirty="0">
                  <a:solidFill>
                    <a:srgbClr val="F35B1B"/>
                  </a:solidFill>
                </a:rPr>
                <a:t>a1*</a:t>
              </a:r>
            </a:p>
          </p:txBody>
        </p:sp>
        <p:sp>
          <p:nvSpPr>
            <p:cNvPr id="463877" name="Rectangle 5"/>
            <p:cNvSpPr>
              <a:spLocks noChangeArrowheads="1"/>
            </p:cNvSpPr>
            <p:nvPr/>
          </p:nvSpPr>
          <p:spPr bwMode="auto">
            <a:xfrm>
              <a:off x="2568575" y="2221558"/>
              <a:ext cx="358272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 dirty="0">
                  <a:solidFill>
                    <a:srgbClr val="BFBFBF"/>
                  </a:solidFill>
                </a:rPr>
                <a:t>b1</a:t>
              </a:r>
            </a:p>
          </p:txBody>
        </p:sp>
        <p:sp>
          <p:nvSpPr>
            <p:cNvPr id="463878" name="Rectangle 6"/>
            <p:cNvSpPr>
              <a:spLocks noChangeArrowheads="1"/>
            </p:cNvSpPr>
            <p:nvPr/>
          </p:nvSpPr>
          <p:spPr bwMode="auto">
            <a:xfrm>
              <a:off x="2568575" y="2959100"/>
              <a:ext cx="43823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rgbClr val="F35B1B"/>
                  </a:solidFill>
                </a:rPr>
                <a:t>c1*</a:t>
              </a:r>
            </a:p>
          </p:txBody>
        </p:sp>
        <p:sp>
          <p:nvSpPr>
            <p:cNvPr id="463882" name="Rectangle 10"/>
            <p:cNvSpPr>
              <a:spLocks noChangeArrowheads="1"/>
            </p:cNvSpPr>
            <p:nvPr/>
          </p:nvSpPr>
          <p:spPr bwMode="auto">
            <a:xfrm>
              <a:off x="2568575" y="3462338"/>
              <a:ext cx="348757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rgbClr val="BFBFBF"/>
                  </a:solidFill>
                </a:rPr>
                <a:t>a2</a:t>
              </a:r>
            </a:p>
          </p:txBody>
        </p:sp>
        <p:sp>
          <p:nvSpPr>
            <p:cNvPr id="463883" name="Rectangle 11"/>
            <p:cNvSpPr>
              <a:spLocks noChangeArrowheads="1"/>
            </p:cNvSpPr>
            <p:nvPr/>
          </p:nvSpPr>
          <p:spPr bwMode="auto">
            <a:xfrm>
              <a:off x="2568575" y="4087813"/>
              <a:ext cx="463234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rgbClr val="F35B1B"/>
                  </a:solidFill>
                </a:rPr>
                <a:t>b2*</a:t>
              </a:r>
            </a:p>
          </p:txBody>
        </p:sp>
        <p:sp>
          <p:nvSpPr>
            <p:cNvPr id="463884" name="Rectangle 12"/>
            <p:cNvSpPr>
              <a:spLocks noChangeArrowheads="1"/>
            </p:cNvSpPr>
            <p:nvPr/>
          </p:nvSpPr>
          <p:spPr bwMode="auto">
            <a:xfrm>
              <a:off x="2568575" y="4879975"/>
              <a:ext cx="332846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rgbClr val="BFBFBF"/>
                  </a:solidFill>
                </a:rPr>
                <a:t>c2</a:t>
              </a:r>
            </a:p>
          </p:txBody>
        </p:sp>
      </p:grpSp>
      <p:sp>
        <p:nvSpPr>
          <p:cNvPr id="463885" name="Line 13"/>
          <p:cNvSpPr>
            <a:spLocks noChangeShapeType="1"/>
          </p:cNvSpPr>
          <p:nvPr/>
        </p:nvSpPr>
        <p:spPr bwMode="auto">
          <a:xfrm flipH="1">
            <a:off x="2495551" y="3648075"/>
            <a:ext cx="935567" cy="72390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63886" name="Line 14"/>
          <p:cNvSpPr>
            <a:spLocks noChangeShapeType="1"/>
          </p:cNvSpPr>
          <p:nvPr/>
        </p:nvSpPr>
        <p:spPr bwMode="auto">
          <a:xfrm flipH="1" flipV="1">
            <a:off x="1390651" y="3406775"/>
            <a:ext cx="2021416" cy="172085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63887" name="Line 15"/>
          <p:cNvSpPr>
            <a:spLocks noChangeShapeType="1"/>
          </p:cNvSpPr>
          <p:nvPr/>
        </p:nvSpPr>
        <p:spPr bwMode="auto">
          <a:xfrm flipH="1" flipV="1">
            <a:off x="3001434" y="3941764"/>
            <a:ext cx="429684" cy="363537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sp>
        <p:nvSpPr>
          <p:cNvPr id="463888" name="Rectangle 16"/>
          <p:cNvSpPr>
            <a:spLocks noChangeArrowheads="1"/>
          </p:cNvSpPr>
          <p:nvPr/>
        </p:nvSpPr>
        <p:spPr bwMode="auto">
          <a:xfrm>
            <a:off x="863601" y="1076326"/>
            <a:ext cx="2459959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9933FF"/>
                </a:solidFill>
              </a:rPr>
              <a:t>Gene phylogenies </a:t>
            </a:r>
          </a:p>
        </p:txBody>
      </p:sp>
      <p:sp>
        <p:nvSpPr>
          <p:cNvPr id="463899" name="Rectangle 27"/>
          <p:cNvSpPr>
            <a:spLocks noChangeArrowheads="1"/>
          </p:cNvSpPr>
          <p:nvPr/>
        </p:nvSpPr>
        <p:spPr bwMode="auto">
          <a:xfrm>
            <a:off x="211666" y="5303839"/>
            <a:ext cx="2757510" cy="53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900" b="1">
                <a:solidFill>
                  <a:schemeClr val="tx2"/>
                </a:solidFill>
              </a:rPr>
              <a:t>gene duplication</a:t>
            </a:r>
          </a:p>
        </p:txBody>
      </p:sp>
      <p:sp>
        <p:nvSpPr>
          <p:cNvPr id="463900" name="Line 28"/>
          <p:cNvSpPr>
            <a:spLocks noChangeShapeType="1"/>
          </p:cNvSpPr>
          <p:nvPr/>
        </p:nvSpPr>
        <p:spPr bwMode="auto">
          <a:xfrm flipH="1">
            <a:off x="1013885" y="3417888"/>
            <a:ext cx="433916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grpSp>
        <p:nvGrpSpPr>
          <p:cNvPr id="5" name="Group 4"/>
          <p:cNvGrpSpPr/>
          <p:nvPr/>
        </p:nvGrpSpPr>
        <p:grpSpPr>
          <a:xfrm>
            <a:off x="6635983" y="2978151"/>
            <a:ext cx="5018388" cy="3279777"/>
            <a:chOff x="4976988" y="2978150"/>
            <a:chExt cx="3763791" cy="3279777"/>
          </a:xfrm>
        </p:grpSpPr>
        <p:sp>
          <p:nvSpPr>
            <p:cNvPr id="463901" name="Rectangle 29"/>
            <p:cNvSpPr>
              <a:spLocks noChangeArrowheads="1"/>
            </p:cNvSpPr>
            <p:nvPr/>
          </p:nvSpPr>
          <p:spPr bwMode="auto">
            <a:xfrm>
              <a:off x="5665788" y="2978150"/>
              <a:ext cx="1947058" cy="536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900" b="1" dirty="0">
                  <a:solidFill>
                    <a:srgbClr val="33CC33"/>
                  </a:solidFill>
                </a:rPr>
                <a:t>Misleading tree</a:t>
              </a:r>
            </a:p>
          </p:txBody>
        </p:sp>
        <p:grpSp>
          <p:nvGrpSpPr>
            <p:cNvPr id="463903" name="Group 31"/>
            <p:cNvGrpSpPr>
              <a:grpSpLocks/>
            </p:cNvGrpSpPr>
            <p:nvPr/>
          </p:nvGrpSpPr>
          <p:grpSpPr bwMode="auto">
            <a:xfrm>
              <a:off x="4976988" y="3900489"/>
              <a:ext cx="3763791" cy="2357438"/>
              <a:chOff x="3527" y="2457"/>
              <a:chExt cx="2667" cy="1485"/>
            </a:xfrm>
          </p:grpSpPr>
          <p:sp>
            <p:nvSpPr>
              <p:cNvPr id="463904" name="Line 32"/>
              <p:cNvSpPr>
                <a:spLocks noChangeShapeType="1"/>
              </p:cNvSpPr>
              <p:nvPr/>
            </p:nvSpPr>
            <p:spPr bwMode="auto">
              <a:xfrm>
                <a:off x="5368" y="2603"/>
                <a:ext cx="589" cy="589"/>
              </a:xfrm>
              <a:prstGeom prst="line">
                <a:avLst/>
              </a:prstGeom>
              <a:noFill/>
              <a:ln w="50800">
                <a:solidFill>
                  <a:srgbClr val="33CC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i-FI"/>
              </a:p>
            </p:txBody>
          </p:sp>
          <p:sp>
            <p:nvSpPr>
              <p:cNvPr id="463905" name="Line 33"/>
              <p:cNvSpPr>
                <a:spLocks noChangeShapeType="1"/>
              </p:cNvSpPr>
              <p:nvPr/>
            </p:nvSpPr>
            <p:spPr bwMode="auto">
              <a:xfrm flipV="1">
                <a:off x="5368" y="3173"/>
                <a:ext cx="589" cy="610"/>
              </a:xfrm>
              <a:prstGeom prst="line">
                <a:avLst/>
              </a:prstGeom>
              <a:noFill/>
              <a:ln w="50800">
                <a:solidFill>
                  <a:srgbClr val="33CC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i-FI"/>
              </a:p>
            </p:txBody>
          </p:sp>
          <p:sp>
            <p:nvSpPr>
              <p:cNvPr id="463906" name="Line 34"/>
              <p:cNvSpPr>
                <a:spLocks noChangeShapeType="1"/>
              </p:cNvSpPr>
              <p:nvPr/>
            </p:nvSpPr>
            <p:spPr bwMode="auto">
              <a:xfrm flipV="1">
                <a:off x="5367" y="2841"/>
                <a:ext cx="254" cy="285"/>
              </a:xfrm>
              <a:prstGeom prst="line">
                <a:avLst/>
              </a:prstGeom>
              <a:noFill/>
              <a:ln w="50800">
                <a:solidFill>
                  <a:srgbClr val="33CC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i-FI"/>
              </a:p>
            </p:txBody>
          </p:sp>
          <p:sp>
            <p:nvSpPr>
              <p:cNvPr id="463907" name="Rectangle 35"/>
              <p:cNvSpPr>
                <a:spLocks noChangeArrowheads="1"/>
              </p:cNvSpPr>
              <p:nvPr/>
            </p:nvSpPr>
            <p:spPr bwMode="auto">
              <a:xfrm>
                <a:off x="5046" y="2457"/>
                <a:ext cx="228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2600" b="1">
                    <a:solidFill>
                      <a:srgbClr val="33CC33"/>
                    </a:solidFill>
                  </a:rPr>
                  <a:t>A</a:t>
                </a:r>
              </a:p>
            </p:txBody>
          </p:sp>
          <p:sp>
            <p:nvSpPr>
              <p:cNvPr id="463908" name="Rectangle 36"/>
              <p:cNvSpPr>
                <a:spLocks noChangeArrowheads="1"/>
              </p:cNvSpPr>
              <p:nvPr/>
            </p:nvSpPr>
            <p:spPr bwMode="auto">
              <a:xfrm>
                <a:off x="5036" y="3619"/>
                <a:ext cx="219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2600" b="1">
                    <a:solidFill>
                      <a:srgbClr val="33CC33"/>
                    </a:solidFill>
                  </a:rPr>
                  <a:t>B</a:t>
                </a:r>
              </a:p>
            </p:txBody>
          </p:sp>
          <p:sp>
            <p:nvSpPr>
              <p:cNvPr id="463909" name="Rectangle 37"/>
              <p:cNvSpPr>
                <a:spLocks noChangeArrowheads="1"/>
              </p:cNvSpPr>
              <p:nvPr/>
            </p:nvSpPr>
            <p:spPr bwMode="auto">
              <a:xfrm>
                <a:off x="5046" y="2951"/>
                <a:ext cx="21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2600" b="1">
                    <a:solidFill>
                      <a:srgbClr val="618FFD"/>
                    </a:solidFill>
                  </a:rPr>
                  <a:t>C</a:t>
                </a:r>
              </a:p>
            </p:txBody>
          </p:sp>
          <p:sp>
            <p:nvSpPr>
              <p:cNvPr id="463910" name="Line 38"/>
              <p:cNvSpPr>
                <a:spLocks noChangeShapeType="1"/>
              </p:cNvSpPr>
              <p:nvPr/>
            </p:nvSpPr>
            <p:spPr bwMode="auto">
              <a:xfrm flipH="1">
                <a:off x="3774" y="2603"/>
                <a:ext cx="621" cy="589"/>
              </a:xfrm>
              <a:prstGeom prst="line">
                <a:avLst/>
              </a:prstGeom>
              <a:noFill/>
              <a:ln w="50800">
                <a:solidFill>
                  <a:srgbClr val="99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i-FI"/>
              </a:p>
            </p:txBody>
          </p:sp>
          <p:sp>
            <p:nvSpPr>
              <p:cNvPr id="463911" name="Line 39"/>
              <p:cNvSpPr>
                <a:spLocks noChangeShapeType="1"/>
              </p:cNvSpPr>
              <p:nvPr/>
            </p:nvSpPr>
            <p:spPr bwMode="auto">
              <a:xfrm flipH="1" flipV="1">
                <a:off x="3774" y="3173"/>
                <a:ext cx="621" cy="61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i-FI"/>
              </a:p>
            </p:txBody>
          </p:sp>
          <p:sp>
            <p:nvSpPr>
              <p:cNvPr id="463912" name="Line 40"/>
              <p:cNvSpPr>
                <a:spLocks noChangeShapeType="1"/>
              </p:cNvSpPr>
              <p:nvPr/>
            </p:nvSpPr>
            <p:spPr bwMode="auto">
              <a:xfrm flipH="1" flipV="1">
                <a:off x="4108" y="2868"/>
                <a:ext cx="287" cy="285"/>
              </a:xfrm>
              <a:prstGeom prst="line">
                <a:avLst/>
              </a:prstGeom>
              <a:noFill/>
              <a:ln w="50800">
                <a:solidFill>
                  <a:srgbClr val="99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i-FI"/>
              </a:p>
            </p:txBody>
          </p:sp>
          <p:sp>
            <p:nvSpPr>
              <p:cNvPr id="463913" name="Rectangle 41"/>
              <p:cNvSpPr>
                <a:spLocks noChangeArrowheads="1"/>
              </p:cNvSpPr>
              <p:nvPr/>
            </p:nvSpPr>
            <p:spPr bwMode="auto">
              <a:xfrm>
                <a:off x="4435" y="2457"/>
                <a:ext cx="297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2600" b="1">
                    <a:solidFill>
                      <a:srgbClr val="F35B1B"/>
                    </a:solidFill>
                  </a:rPr>
                  <a:t>a1</a:t>
                </a:r>
              </a:p>
            </p:txBody>
          </p:sp>
          <p:sp>
            <p:nvSpPr>
              <p:cNvPr id="463914" name="Rectangle 42"/>
              <p:cNvSpPr>
                <a:spLocks noChangeArrowheads="1"/>
              </p:cNvSpPr>
              <p:nvPr/>
            </p:nvSpPr>
            <p:spPr bwMode="auto">
              <a:xfrm>
                <a:off x="4435" y="3609"/>
                <a:ext cx="304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2600" b="1">
                    <a:solidFill>
                      <a:srgbClr val="F35B1B"/>
                    </a:solidFill>
                  </a:rPr>
                  <a:t>b2</a:t>
                </a:r>
              </a:p>
            </p:txBody>
          </p:sp>
          <p:sp>
            <p:nvSpPr>
              <p:cNvPr id="463915" name="Rectangle 43"/>
              <p:cNvSpPr>
                <a:spLocks noChangeArrowheads="1"/>
              </p:cNvSpPr>
              <p:nvPr/>
            </p:nvSpPr>
            <p:spPr bwMode="auto">
              <a:xfrm>
                <a:off x="4435" y="2963"/>
                <a:ext cx="28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11125" tIns="55563" rIns="111125" bIns="55563">
                <a:spAutoFit/>
              </a:bodyPr>
              <a:lstStyle/>
              <a:p>
                <a:pPr defTabSz="1316038" eaLnBrk="0" hangingPunct="0"/>
                <a:r>
                  <a:rPr lang="en-US" sz="2600" b="1">
                    <a:solidFill>
                      <a:srgbClr val="F35B1B"/>
                    </a:solidFill>
                  </a:rPr>
                  <a:t>c1</a:t>
                </a:r>
              </a:p>
            </p:txBody>
          </p:sp>
          <p:sp>
            <p:nvSpPr>
              <p:cNvPr id="463916" name="Line 44"/>
              <p:cNvSpPr>
                <a:spLocks noChangeShapeType="1"/>
              </p:cNvSpPr>
              <p:nvPr/>
            </p:nvSpPr>
            <p:spPr bwMode="auto">
              <a:xfrm flipH="1">
                <a:off x="3527" y="3192"/>
                <a:ext cx="288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i-FI"/>
              </a:p>
            </p:txBody>
          </p:sp>
          <p:sp>
            <p:nvSpPr>
              <p:cNvPr id="463917" name="Line 45"/>
              <p:cNvSpPr>
                <a:spLocks noChangeShapeType="1"/>
              </p:cNvSpPr>
              <p:nvPr/>
            </p:nvSpPr>
            <p:spPr bwMode="auto">
              <a:xfrm flipH="1">
                <a:off x="5904" y="3192"/>
                <a:ext cx="290" cy="0"/>
              </a:xfrm>
              <a:prstGeom prst="line">
                <a:avLst/>
              </a:prstGeom>
              <a:noFill/>
              <a:ln w="50800">
                <a:solidFill>
                  <a:srgbClr val="33CC3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i-FI"/>
              </a:p>
            </p:txBody>
          </p:sp>
        </p:grpSp>
      </p:grpSp>
      <p:sp>
        <p:nvSpPr>
          <p:cNvPr id="463918" name="Line 46"/>
          <p:cNvSpPr>
            <a:spLocks noChangeShapeType="1"/>
          </p:cNvSpPr>
          <p:nvPr/>
        </p:nvSpPr>
        <p:spPr bwMode="auto">
          <a:xfrm flipH="1">
            <a:off x="1013885" y="3417888"/>
            <a:ext cx="433916" cy="0"/>
          </a:xfrm>
          <a:prstGeom prst="line">
            <a:avLst/>
          </a:prstGeom>
          <a:noFill/>
          <a:ln w="50800">
            <a:solidFill>
              <a:srgbClr val="9933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i-FI"/>
          </a:p>
        </p:txBody>
      </p:sp>
      <p:grpSp>
        <p:nvGrpSpPr>
          <p:cNvPr id="4" name="Group 3"/>
          <p:cNvGrpSpPr/>
          <p:nvPr/>
        </p:nvGrpSpPr>
        <p:grpSpPr>
          <a:xfrm>
            <a:off x="5614730" y="980728"/>
            <a:ext cx="2811668" cy="2419047"/>
            <a:chOff x="3435350" y="1076325"/>
            <a:chExt cx="2108751" cy="2419047"/>
          </a:xfrm>
        </p:grpSpPr>
        <p:sp>
          <p:nvSpPr>
            <p:cNvPr id="463889" name="Rectangle 17"/>
            <p:cNvSpPr>
              <a:spLocks noChangeArrowheads="1"/>
            </p:cNvSpPr>
            <p:nvPr/>
          </p:nvSpPr>
          <p:spPr bwMode="auto">
            <a:xfrm>
              <a:off x="3435350" y="1076325"/>
              <a:ext cx="2108751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400" b="1" dirty="0">
                  <a:solidFill>
                    <a:srgbClr val="33CC33"/>
                  </a:solidFill>
                </a:rPr>
                <a:t>Organism phylogeny</a:t>
              </a:r>
            </a:p>
          </p:txBody>
        </p:sp>
        <p:sp>
          <p:nvSpPr>
            <p:cNvPr id="463890" name="Line 18"/>
            <p:cNvSpPr>
              <a:spLocks noChangeShapeType="1"/>
            </p:cNvSpPr>
            <p:nvPr/>
          </p:nvSpPr>
          <p:spPr bwMode="auto">
            <a:xfrm>
              <a:off x="4332288" y="1727200"/>
              <a:ext cx="684212" cy="769938"/>
            </a:xfrm>
            <a:prstGeom prst="line">
              <a:avLst/>
            </a:prstGeom>
            <a:noFill/>
            <a:ln w="50800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463891" name="Line 19"/>
            <p:cNvSpPr>
              <a:spLocks noChangeShapeType="1"/>
            </p:cNvSpPr>
            <p:nvPr/>
          </p:nvSpPr>
          <p:spPr bwMode="auto">
            <a:xfrm flipV="1">
              <a:off x="4332288" y="2479675"/>
              <a:ext cx="684212" cy="804863"/>
            </a:xfrm>
            <a:prstGeom prst="line">
              <a:avLst/>
            </a:prstGeom>
            <a:noFill/>
            <a:ln w="50800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463892" name="Line 20"/>
            <p:cNvSpPr>
              <a:spLocks noChangeShapeType="1"/>
            </p:cNvSpPr>
            <p:nvPr/>
          </p:nvSpPr>
          <p:spPr bwMode="auto">
            <a:xfrm flipV="1">
              <a:off x="4330700" y="2036763"/>
              <a:ext cx="290513" cy="379412"/>
            </a:xfrm>
            <a:prstGeom prst="line">
              <a:avLst/>
            </a:prstGeom>
            <a:noFill/>
            <a:ln w="50800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463893" name="Rectangle 21"/>
            <p:cNvSpPr>
              <a:spLocks noChangeArrowheads="1"/>
            </p:cNvSpPr>
            <p:nvPr/>
          </p:nvSpPr>
          <p:spPr bwMode="auto">
            <a:xfrm>
              <a:off x="3978275" y="1527175"/>
              <a:ext cx="265276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rgbClr val="33CC33"/>
                  </a:solidFill>
                </a:rPr>
                <a:t>A</a:t>
              </a:r>
            </a:p>
          </p:txBody>
        </p:sp>
        <p:sp>
          <p:nvSpPr>
            <p:cNvPr id="463894" name="Rectangle 22"/>
            <p:cNvSpPr>
              <a:spLocks noChangeArrowheads="1"/>
            </p:cNvSpPr>
            <p:nvPr/>
          </p:nvSpPr>
          <p:spPr bwMode="auto">
            <a:xfrm>
              <a:off x="3978275" y="2182813"/>
              <a:ext cx="25566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rgbClr val="33CC33"/>
                  </a:solidFill>
                </a:rPr>
                <a:t>B</a:t>
              </a:r>
            </a:p>
          </p:txBody>
        </p:sp>
        <p:sp>
          <p:nvSpPr>
            <p:cNvPr id="463895" name="Rectangle 23"/>
            <p:cNvSpPr>
              <a:spLocks noChangeArrowheads="1"/>
            </p:cNvSpPr>
            <p:nvPr/>
          </p:nvSpPr>
          <p:spPr bwMode="auto">
            <a:xfrm>
              <a:off x="3978275" y="3067050"/>
              <a:ext cx="249055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200" b="1">
                  <a:solidFill>
                    <a:srgbClr val="618FFD"/>
                  </a:solidFill>
                </a:rPr>
                <a:t>C</a:t>
              </a:r>
            </a:p>
          </p:txBody>
        </p:sp>
        <p:sp>
          <p:nvSpPr>
            <p:cNvPr id="463919" name="Line 47"/>
            <p:cNvSpPr>
              <a:spLocks noChangeShapeType="1"/>
            </p:cNvSpPr>
            <p:nvPr/>
          </p:nvSpPr>
          <p:spPr bwMode="auto">
            <a:xfrm flipH="1">
              <a:off x="4972050" y="2487613"/>
              <a:ext cx="327025" cy="0"/>
            </a:xfrm>
            <a:prstGeom prst="line">
              <a:avLst/>
            </a:prstGeom>
            <a:noFill/>
            <a:ln w="50800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</p:grpSp>
      <p:sp>
        <p:nvSpPr>
          <p:cNvPr id="463920" name="Rectangle 48"/>
          <p:cNvSpPr>
            <a:spLocks noChangeArrowheads="1"/>
          </p:cNvSpPr>
          <p:nvPr/>
        </p:nvSpPr>
        <p:spPr bwMode="auto">
          <a:xfrm>
            <a:off x="2853267" y="6011863"/>
            <a:ext cx="2677584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3" name="Down Arrow 2"/>
          <p:cNvSpPr/>
          <p:nvPr/>
        </p:nvSpPr>
        <p:spPr>
          <a:xfrm rot="10800000">
            <a:off x="1309563" y="3598468"/>
            <a:ext cx="166408" cy="1629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3819733" y="2442216"/>
            <a:ext cx="1492322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rgbClr val="9933FF"/>
                </a:solidFill>
              </a:rPr>
              <a:t>Gene copy 1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3887755" y="4394075"/>
            <a:ext cx="1492322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Gene copy 2</a:t>
            </a:r>
          </a:p>
        </p:txBody>
      </p:sp>
      <p:sp>
        <p:nvSpPr>
          <p:cNvPr id="53" name="Rectangle 2"/>
          <p:cNvSpPr>
            <a:spLocks noGrp="1" noChangeArrowheads="1"/>
          </p:cNvSpPr>
          <p:nvPr>
            <p:ph type="title"/>
          </p:nvPr>
        </p:nvSpPr>
        <p:spPr>
          <a:xfrm>
            <a:off x="384043" y="44624"/>
            <a:ext cx="11664619" cy="1143000"/>
          </a:xfrm>
        </p:spPr>
        <p:txBody>
          <a:bodyPr>
            <a:normAutofit/>
          </a:bodyPr>
          <a:lstStyle/>
          <a:p>
            <a:r>
              <a:rPr lang="fi-FI" dirty="0" err="1"/>
              <a:t>Paralogy</a:t>
            </a:r>
            <a:r>
              <a:rPr lang="fi-FI" dirty="0"/>
              <a:t>: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produce</a:t>
            </a:r>
            <a:r>
              <a:rPr lang="fi-FI" dirty="0"/>
              <a:t> </a:t>
            </a:r>
            <a:r>
              <a:rPr lang="fi-FI" dirty="0" err="1"/>
              <a:t>misleading</a:t>
            </a:r>
            <a:r>
              <a:rPr lang="fi-FI" dirty="0"/>
              <a:t> </a:t>
            </a:r>
            <a:r>
              <a:rPr lang="fi-FI" dirty="0" err="1"/>
              <a:t>trees</a:t>
            </a:r>
            <a:endParaRPr lang="en-US" dirty="0"/>
          </a:p>
        </p:txBody>
      </p:sp>
      <p:sp>
        <p:nvSpPr>
          <p:cNvPr id="56" name="Rectangle 3"/>
          <p:cNvSpPr>
            <a:spLocks noChangeArrowheads="1"/>
          </p:cNvSpPr>
          <p:nvPr/>
        </p:nvSpPr>
        <p:spPr bwMode="auto">
          <a:xfrm>
            <a:off x="3661834" y="5643294"/>
            <a:ext cx="1888338" cy="53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900" b="1" dirty="0">
                <a:solidFill>
                  <a:srgbClr val="FF0000"/>
                </a:solidFill>
              </a:rPr>
              <a:t>PARALOGY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94423" y="6101510"/>
            <a:ext cx="11035395" cy="54868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2800" dirty="0" err="1"/>
              <a:t>Paralogs</a:t>
            </a:r>
            <a:r>
              <a:rPr lang="sv-SE" sz="2800" dirty="0"/>
              <a:t>: genes </a:t>
            </a:r>
            <a:r>
              <a:rPr lang="sv-SE" sz="2800" dirty="0" err="1"/>
              <a:t>that</a:t>
            </a:r>
            <a:r>
              <a:rPr lang="sv-SE" sz="2800" dirty="0"/>
              <a:t> </a:t>
            </a:r>
            <a:r>
              <a:rPr lang="sv-SE" sz="2800" dirty="0" err="1"/>
              <a:t>arose</a:t>
            </a:r>
            <a:r>
              <a:rPr lang="sv-SE" sz="2800" dirty="0"/>
              <a:t> </a:t>
            </a:r>
            <a:r>
              <a:rPr lang="sv-SE" sz="2800" dirty="0" err="1"/>
              <a:t>due</a:t>
            </a:r>
            <a:r>
              <a:rPr lang="sv-SE" sz="2800" dirty="0"/>
              <a:t> </a:t>
            </a:r>
            <a:r>
              <a:rPr lang="sv-SE" sz="2800" dirty="0" err="1"/>
              <a:t>to</a:t>
            </a:r>
            <a:r>
              <a:rPr lang="sv-SE" sz="2800" dirty="0"/>
              <a:t> </a:t>
            </a:r>
            <a:r>
              <a:rPr lang="sv-SE" sz="2800" dirty="0" err="1"/>
              <a:t>duplication</a:t>
            </a:r>
            <a:r>
              <a:rPr lang="sv-SE" sz="2800" dirty="0"/>
              <a:t> events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7186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>
          <a:xfrm>
            <a:off x="527051" y="1341439"/>
            <a:ext cx="11330516" cy="4835525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7313" tIns="44450" rIns="87313" bIns="44450"/>
          <a:lstStyle/>
          <a:p>
            <a:pPr marL="325438" indent="-325438" defTabSz="825500" eaLnBrk="1" hangingPunct="1"/>
            <a:r>
              <a:rPr lang="en-US" sz="2800">
                <a:solidFill>
                  <a:schemeClr val="hlink"/>
                </a:solidFill>
              </a:rPr>
              <a:t>Choice of sequence</a:t>
            </a:r>
            <a:r>
              <a:rPr lang="en-US" sz="2800">
                <a:solidFill>
                  <a:srgbClr val="C0FEF9"/>
                </a:solidFill>
              </a:rPr>
              <a:t> </a:t>
            </a:r>
            <a:r>
              <a:rPr lang="en-US" sz="2800"/>
              <a:t>- appropriate for question (fast or slow evolving - close or distant relationships). </a:t>
            </a:r>
            <a:endParaRPr lang="en-US" sz="1100"/>
          </a:p>
          <a:p>
            <a:pPr marL="325438" indent="-325438" defTabSz="825500" eaLnBrk="1" hangingPunct="1"/>
            <a:r>
              <a:rPr lang="en-US" sz="2800"/>
              <a:t>Many sequences are a </a:t>
            </a:r>
            <a:r>
              <a:rPr lang="en-US" sz="2800">
                <a:solidFill>
                  <a:schemeClr val="hlink"/>
                </a:solidFill>
              </a:rPr>
              <a:t>mosaic</a:t>
            </a:r>
            <a:r>
              <a:rPr lang="en-US" sz="2800"/>
              <a:t> of different rates</a:t>
            </a:r>
          </a:p>
          <a:p>
            <a:pPr marL="706438" lvl="1" indent="-266700" defTabSz="825500" eaLnBrk="1" hangingPunct="1"/>
            <a:r>
              <a:rPr lang="en-US">
                <a:solidFill>
                  <a:schemeClr val="hlink"/>
                </a:solidFill>
              </a:rPr>
              <a:t>rRNA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/>
              <a:t>different structural regions evolve at different rates</a:t>
            </a:r>
          </a:p>
          <a:p>
            <a:pPr marL="706438" lvl="1" indent="-266700" defTabSz="825500" eaLnBrk="1" hangingPunct="1">
              <a:lnSpc>
                <a:spcPct val="95000"/>
              </a:lnSpc>
              <a:buClr>
                <a:schemeClr val="tx1"/>
              </a:buClr>
            </a:pPr>
            <a:r>
              <a:rPr lang="en-US">
                <a:solidFill>
                  <a:schemeClr val="hlink"/>
                </a:solidFill>
              </a:rPr>
              <a:t>Proteins</a:t>
            </a:r>
            <a:r>
              <a:rPr lang="en-US">
                <a:solidFill>
                  <a:schemeClr val="tx2"/>
                </a:solidFill>
              </a:rPr>
              <a:t> - </a:t>
            </a:r>
            <a:r>
              <a:rPr lang="en-US"/>
              <a:t>synonymous (silent) rate (codon position 3) is often faster than nonsynonymous (positions 1 &amp; 2 -  changes aa) rate of change</a:t>
            </a:r>
          </a:p>
          <a:p>
            <a:pPr marL="706438" lvl="1" indent="-266700" defTabSz="825500" eaLnBrk="1" hangingPunct="1">
              <a:lnSpc>
                <a:spcPct val="95000"/>
              </a:lnSpc>
              <a:buClr>
                <a:schemeClr val="tx2"/>
              </a:buClr>
            </a:pPr>
            <a:r>
              <a:rPr lang="en-US"/>
              <a:t>Transitions occur more readily than transversions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title"/>
          </p:nvPr>
        </p:nvSpPr>
        <p:spPr>
          <a:xfrm>
            <a:off x="527051" y="260351"/>
            <a:ext cx="10655300" cy="836613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normAutofit/>
          </a:bodyPr>
          <a:lstStyle/>
          <a:p>
            <a:pPr eaLnBrk="1" hangingPunct="1"/>
            <a:r>
              <a:rPr lang="en-US"/>
              <a:t>What sequences should we use?</a:t>
            </a:r>
          </a:p>
        </p:txBody>
      </p:sp>
    </p:spTree>
    <p:extLst>
      <p:ext uri="{BB962C8B-B14F-4D97-AF65-F5344CB8AC3E}">
        <p14:creationId xmlns:p14="http://schemas.microsoft.com/office/powerpoint/2010/main" val="285251990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5" descr="novar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188914"/>
            <a:ext cx="11521016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912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188640"/>
            <a:ext cx="11663008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513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OIvar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3" y="115888"/>
            <a:ext cx="11567584" cy="650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734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/>
              <a:t>For long, the field of systematics was restricted by the amount of data</a:t>
            </a:r>
          </a:p>
          <a:p>
            <a:r>
              <a:rPr lang="fi-FI"/>
              <a:t>10 years ago, datasets comprising 3-5 genes were the norm</a:t>
            </a:r>
          </a:p>
          <a:p>
            <a:r>
              <a:rPr lang="fi-FI"/>
              <a:t>5 years ago the genomic revolution swung into full effect</a:t>
            </a:r>
          </a:p>
          <a:p>
            <a:r>
              <a:rPr lang="fi-FI"/>
              <a:t>We are now faced with an abundance of potential data, but what can we do with it?</a:t>
            </a:r>
          </a:p>
        </p:txBody>
      </p:sp>
    </p:spTree>
    <p:extLst>
      <p:ext uri="{BB962C8B-B14F-4D97-AF65-F5344CB8AC3E}">
        <p14:creationId xmlns:p14="http://schemas.microsoft.com/office/powerpoint/2010/main" val="1299440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The Era of Phylogenomics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/>
              <a:t>Genomes can now be sequenced relatively easily</a:t>
            </a:r>
          </a:p>
          <a:p>
            <a:r>
              <a:rPr lang="fi-FI"/>
              <a:t>Whole genomes contain a lot of information that is irrelevant for systematics, especially at deep levels</a:t>
            </a:r>
          </a:p>
          <a:p>
            <a:r>
              <a:rPr lang="fi-FI"/>
              <a:t>The field of systematics is still trying to figure out how best to utilize genomic level data</a:t>
            </a:r>
          </a:p>
          <a:p>
            <a:pPr lvl="1"/>
            <a:r>
              <a:rPr lang="fi-FI"/>
              <a:t>What parts of the genome should be used?</a:t>
            </a:r>
          </a:p>
          <a:p>
            <a:pPr lvl="1"/>
            <a:r>
              <a:rPr lang="fi-FI"/>
              <a:t>How can we get at those parts in the most efficient way?</a:t>
            </a:r>
          </a:p>
          <a:p>
            <a:pPr lvl="1"/>
            <a:r>
              <a:rPr lang="fi-FI"/>
              <a:t>Where can we access specimens for our chosen methods?</a:t>
            </a:r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25561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Phylogenomic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RADseq</a:t>
            </a:r>
          </a:p>
          <a:p>
            <a:pPr lvl="1"/>
            <a:r>
              <a:rPr lang="en-US"/>
              <a:t>Restriction-site Associated DNA sequencing</a:t>
            </a:r>
          </a:p>
          <a:p>
            <a:r>
              <a:rPr lang="en-US"/>
              <a:t>Transcriptomes</a:t>
            </a:r>
          </a:p>
          <a:p>
            <a:pPr lvl="1"/>
            <a:r>
              <a:rPr lang="en-US"/>
              <a:t>All genes that are being expressed in a certain tissue at a certain time</a:t>
            </a:r>
          </a:p>
          <a:p>
            <a:r>
              <a:rPr lang="en-US"/>
              <a:t>Ultra-Conserved Elements</a:t>
            </a:r>
          </a:p>
          <a:p>
            <a:pPr lvl="1"/>
            <a:r>
              <a:rPr lang="en-US"/>
              <a:t>Probes to pull out UCEs and flanking regions</a:t>
            </a:r>
          </a:p>
          <a:p>
            <a:r>
              <a:rPr lang="en-US"/>
              <a:t>Anchored Hybrid Enrichment</a:t>
            </a:r>
          </a:p>
          <a:p>
            <a:pPr lvl="1"/>
            <a:r>
              <a:rPr lang="en-US"/>
              <a:t>Probes for e.g. exons of protein coding sequences</a:t>
            </a:r>
          </a:p>
          <a:p>
            <a:r>
              <a:rPr lang="en-US"/>
              <a:t>Whole Genome Sequencing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1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FDDC-6A65-273C-7B29-A01C595B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Some 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CFD95-F5B8-E8D4-69B4-49AFDB5F8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/>
              <a:t>Phylogenetics in the Genomic Era (2021)</a:t>
            </a:r>
          </a:p>
          <a:p>
            <a:pPr lvl="1"/>
            <a:r>
              <a:rPr lang="en-GB" i="1">
                <a:effectLst/>
                <a:latin typeface="Helvetica" pitchFamily="2" charset="0"/>
              </a:rPr>
              <a:t>https://hal.science/hal-02535070v3</a:t>
            </a:r>
            <a:endParaRPr lang="en-SE"/>
          </a:p>
          <a:p>
            <a:r>
              <a:rPr lang="en-SE"/>
              <a:t>Phylogenomics: An Introduction (2017)</a:t>
            </a:r>
          </a:p>
          <a:p>
            <a:pPr lvl="1"/>
            <a:r>
              <a:rPr lang="en-GB" i="1"/>
              <a:t>https://link.springer.com/book/10.1007/978-3-319-54064-1</a:t>
            </a:r>
            <a:endParaRPr lang="en-SE" i="1"/>
          </a:p>
        </p:txBody>
      </p:sp>
    </p:spTree>
    <p:extLst>
      <p:ext uri="{BB962C8B-B14F-4D97-AF65-F5344CB8AC3E}">
        <p14:creationId xmlns:p14="http://schemas.microsoft.com/office/powerpoint/2010/main" val="359018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3392" y="2396208"/>
            <a:ext cx="5948832" cy="4085338"/>
          </a:xfrm>
        </p:spPr>
        <p:txBody>
          <a:bodyPr/>
          <a:lstStyle/>
          <a:p>
            <a:r>
              <a:rPr lang="en-US" dirty="0"/>
              <a:t>The study of character evolution</a:t>
            </a:r>
          </a:p>
          <a:p>
            <a:r>
              <a:rPr lang="en-US" dirty="0"/>
              <a:t>The study of molecular evolution</a:t>
            </a:r>
          </a:p>
          <a:p>
            <a:r>
              <a:rPr lang="en-US" dirty="0"/>
              <a:t>The study of speciation/extinction dynamics</a:t>
            </a:r>
            <a:endParaRPr lang="fi-FI" dirty="0"/>
          </a:p>
          <a:p>
            <a:r>
              <a:rPr lang="en-US" dirty="0"/>
              <a:t>The study of historical biogeography</a:t>
            </a:r>
          </a:p>
          <a:p>
            <a:r>
              <a:rPr lang="en-US" dirty="0"/>
              <a:t>The study of the temporal framework of evolution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Systematics also includes</a:t>
            </a:r>
            <a:r>
              <a:rPr lang="mr-IN" dirty="0"/>
              <a:t>…</a:t>
            </a:r>
            <a:endParaRPr lang="fi-FI" dirty="0"/>
          </a:p>
        </p:txBody>
      </p:sp>
      <p:pic>
        <p:nvPicPr>
          <p:cNvPr id="2050" name="Picture 2" descr="C:\Users\niklas\Documents\Publications\BotJLS2013_Saniaiset\Fern_expo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08" y="1873072"/>
            <a:ext cx="4495384" cy="429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1.gstatic.com/images?q=tbn:ANd9GcRbma35x-WmlFzoixPlWOjQfd5EICTa19SDICMNLn3zPUwzCIj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18" y="5027879"/>
            <a:ext cx="762000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345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Evolutionary History and Its Importance in Biology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2F939C-D489-738C-BB9E-B67AA83E8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84775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phylogenies?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shown here?</a:t>
            </a:r>
          </a:p>
        </p:txBody>
      </p:sp>
      <p:pic>
        <p:nvPicPr>
          <p:cNvPr id="7" name="Picture 6" descr="covid_strains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65" y="1662942"/>
            <a:ext cx="5633505" cy="44390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6965" y="6402982"/>
            <a:ext cx="7505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www.science.org</a:t>
            </a:r>
            <a:r>
              <a:rPr lang="en-US" sz="1200" dirty="0"/>
              <a:t>/content/article/sudden-rise-more-transmissible-form-omicron-catches-scientists-surprise?utm_campaign=</a:t>
            </a:r>
            <a:r>
              <a:rPr lang="en-US" sz="1200" dirty="0" err="1"/>
              <a:t>SciMag&amp;utm_source</a:t>
            </a:r>
            <a:r>
              <a:rPr lang="en-US" sz="1200" dirty="0"/>
              <a:t>=</a:t>
            </a:r>
            <a:r>
              <a:rPr lang="en-US" sz="1200" dirty="0" err="1"/>
              <a:t>Social&amp;utm_medium</a:t>
            </a:r>
            <a:r>
              <a:rPr lang="en-US" sz="1200" dirty="0"/>
              <a:t>=Twitter</a:t>
            </a:r>
          </a:p>
        </p:txBody>
      </p:sp>
    </p:spTree>
    <p:extLst>
      <p:ext uri="{BB962C8B-B14F-4D97-AF65-F5344CB8AC3E}">
        <p14:creationId xmlns:p14="http://schemas.microsoft.com/office/powerpoint/2010/main" val="4181695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phylogenies?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shown here?</a:t>
            </a:r>
          </a:p>
        </p:txBody>
      </p:sp>
      <p:pic>
        <p:nvPicPr>
          <p:cNvPr id="7" name="Picture 6" descr="covid_strains_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65" y="1662942"/>
            <a:ext cx="5633505" cy="44390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6965" y="6402982"/>
            <a:ext cx="7505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www.science.org</a:t>
            </a:r>
            <a:r>
              <a:rPr lang="en-US" sz="1200" dirty="0"/>
              <a:t>/content/article/sudden-rise-more-transmissible-form-omicron-catches-scientists-surprise?utm_campaign=</a:t>
            </a:r>
            <a:r>
              <a:rPr lang="en-US" sz="1200" dirty="0" err="1"/>
              <a:t>SciMag&amp;utm_source</a:t>
            </a:r>
            <a:r>
              <a:rPr lang="en-US" sz="1200" dirty="0"/>
              <a:t>=</a:t>
            </a:r>
            <a:r>
              <a:rPr lang="en-US" sz="1200" dirty="0" err="1"/>
              <a:t>Social&amp;utm_medium</a:t>
            </a:r>
            <a:r>
              <a:rPr lang="en-US" sz="1200" dirty="0"/>
              <a:t>=Twitter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3418" y="388892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Phylogeny of covid-19 strains</a:t>
            </a:r>
          </a:p>
        </p:txBody>
      </p:sp>
    </p:spTree>
    <p:extLst>
      <p:ext uri="{BB962C8B-B14F-4D97-AF65-F5344CB8AC3E}">
        <p14:creationId xmlns:p14="http://schemas.microsoft.com/office/powerpoint/2010/main" val="1824664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the website: </a:t>
            </a:r>
            <a:r>
              <a:rPr lang="en-US" dirty="0" err="1"/>
              <a:t>menti.com</a:t>
            </a:r>
            <a:br>
              <a:rPr lang="en-US" dirty="0"/>
            </a:br>
            <a:r>
              <a:rPr lang="en-US" dirty="0"/>
              <a:t>Code: 1771 4629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388198"/>
            <a:ext cx="5524500" cy="3024971"/>
          </a:xfrm>
        </p:spPr>
        <p:txBody>
          <a:bodyPr/>
          <a:lstStyle/>
          <a:p>
            <a:r>
              <a:rPr lang="en-US" dirty="0"/>
              <a:t>Quiz on the importance of evolutionary history</a:t>
            </a:r>
          </a:p>
          <a:p>
            <a:r>
              <a:rPr lang="en-US" dirty="0"/>
              <a:t>6 questions</a:t>
            </a:r>
          </a:p>
          <a:p>
            <a:r>
              <a:rPr lang="en-US" dirty="0"/>
              <a:t>Back to lecture to have a look at the answers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B2723-1001-0261-FC9D-CBB67F2F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74" y="2767673"/>
            <a:ext cx="4163036" cy="8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74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Which statement is correct?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Praying </a:t>
            </a:r>
            <a:r>
              <a:rPr lang="en-US" dirty="0" err="1"/>
              <a:t>mantids</a:t>
            </a:r>
            <a:r>
              <a:rPr lang="en-US" dirty="0"/>
              <a:t>, cockroaches, and termites are distantly related insects.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008000"/>
                </a:solidFill>
              </a:rPr>
              <a:t>Termites are highly modified cockroaches.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Termites are more closely related to ants than to cockroaches.</a:t>
            </a:r>
          </a:p>
        </p:txBody>
      </p:sp>
      <p:pic>
        <p:nvPicPr>
          <p:cNvPr id="5" name="Picture 4" descr="European_praying_mantis_(Mantis_religiosa)_green_female_Dobruja_Charles J. Sharp, CC BY-SA 4.0 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3886"/>
            <a:ext cx="2939323" cy="1814114"/>
          </a:xfrm>
          <a:prstGeom prst="rect">
            <a:avLst/>
          </a:prstGeom>
        </p:spPr>
      </p:pic>
      <p:pic>
        <p:nvPicPr>
          <p:cNvPr id="6" name="Picture 5" descr="Blattodea._Cascuda._Santiago_de_Compostela_1_Lmbuga, CC BY-SA 3.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38" y="5048826"/>
            <a:ext cx="2412230" cy="1809173"/>
          </a:xfrm>
          <a:prstGeom prst="rect">
            <a:avLst/>
          </a:prstGeom>
        </p:spPr>
      </p:pic>
      <p:pic>
        <p:nvPicPr>
          <p:cNvPr id="7" name="Picture 6" descr="Odontotermes_obesus_Termites_Isoptera_(1)_01Nikhil More, CC BY-SA 4.0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17"/>
          <a:stretch/>
        </p:blipFill>
        <p:spPr>
          <a:xfrm>
            <a:off x="5415223" y="5049475"/>
            <a:ext cx="2336861" cy="18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43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isofEA2014_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56" y="1542964"/>
            <a:ext cx="4347844" cy="5315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Systematics:</a:t>
            </a:r>
            <a:br>
              <a:rPr lang="en-US" dirty="0"/>
            </a:br>
            <a:r>
              <a:rPr lang="en-US" sz="2700" dirty="0"/>
              <a:t>praying </a:t>
            </a:r>
            <a:r>
              <a:rPr lang="en-US" sz="2700" dirty="0" err="1"/>
              <a:t>mantids</a:t>
            </a:r>
            <a:r>
              <a:rPr lang="en-US" sz="2700" dirty="0"/>
              <a:t> are the sister group of cockroaches and termites are derived cockroaches</a:t>
            </a:r>
            <a:endParaRPr lang="en-US" dirty="0"/>
          </a:p>
        </p:txBody>
      </p:sp>
      <p:pic>
        <p:nvPicPr>
          <p:cNvPr id="4" name="Picture 3" descr="MisofEA2014_pap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r="7119"/>
          <a:stretch/>
        </p:blipFill>
        <p:spPr>
          <a:xfrm>
            <a:off x="79370" y="2077079"/>
            <a:ext cx="8155258" cy="15214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519446"/>
            <a:ext cx="774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source: Wikipedia</a:t>
            </a:r>
          </a:p>
        </p:txBody>
      </p:sp>
      <p:pic>
        <p:nvPicPr>
          <p:cNvPr id="13" name="Picture 12" descr="European_praying_mantis_(Mantis_religiosa)_green_female_Dobruja_Charles J. Sharp, CC BY-SA 4.0 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6" y="4038846"/>
            <a:ext cx="2939323" cy="1814114"/>
          </a:xfrm>
          <a:prstGeom prst="rect">
            <a:avLst/>
          </a:prstGeom>
        </p:spPr>
      </p:pic>
      <p:pic>
        <p:nvPicPr>
          <p:cNvPr id="14" name="Picture 13" descr="Blattodea._Cascuda._Santiago_de_Compostela_1_Lmbuga, CC BY-SA 3.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24" y="4043786"/>
            <a:ext cx="2412230" cy="1809173"/>
          </a:xfrm>
          <a:prstGeom prst="rect">
            <a:avLst/>
          </a:prstGeom>
        </p:spPr>
      </p:pic>
      <p:pic>
        <p:nvPicPr>
          <p:cNvPr id="15" name="Picture 14" descr="Odontotermes_obesus_Termites_Isoptera_(1)_01Nikhil More, CC BY-SA 4.0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17"/>
          <a:stretch/>
        </p:blipFill>
        <p:spPr>
          <a:xfrm>
            <a:off x="5547509" y="4044435"/>
            <a:ext cx="2336861" cy="18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4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Systematics:</a:t>
            </a:r>
            <a:br>
              <a:rPr lang="en-US" dirty="0"/>
            </a:br>
            <a:r>
              <a:rPr lang="en-US" sz="2700" dirty="0"/>
              <a:t>praying </a:t>
            </a:r>
            <a:r>
              <a:rPr lang="en-US" sz="2700" dirty="0" err="1"/>
              <a:t>mantids</a:t>
            </a:r>
            <a:r>
              <a:rPr lang="en-US" sz="2700" dirty="0"/>
              <a:t> are the sister group of cockroaches and termites are derived cockroaches</a:t>
            </a:r>
            <a:endParaRPr lang="en-US" dirty="0"/>
          </a:p>
        </p:txBody>
      </p:sp>
      <p:pic>
        <p:nvPicPr>
          <p:cNvPr id="6" name="Picture 5" descr="MisofEA201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3172" b="18460"/>
          <a:stretch/>
        </p:blipFill>
        <p:spPr>
          <a:xfrm>
            <a:off x="119058" y="1903561"/>
            <a:ext cx="12072941" cy="3372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48212" y="3148685"/>
            <a:ext cx="7699166" cy="46304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8637" y="3672049"/>
            <a:ext cx="7699166" cy="839838"/>
          </a:xfrm>
          <a:prstGeom prst="rect">
            <a:avLst/>
          </a:prstGeom>
          <a:noFill/>
          <a:ln w="19050">
            <a:solidFill>
              <a:srgbClr val="15A0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5649128"/>
            <a:ext cx="9956507" cy="11642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Cockroaches are paraphyletic with respect to termites</a:t>
            </a:r>
          </a:p>
          <a:p>
            <a:r>
              <a:rPr lang="en-US" dirty="0"/>
              <a:t>Termites have to be included within cockroaches to have a natural classification because termites are nested within cockroaches</a:t>
            </a:r>
          </a:p>
        </p:txBody>
      </p:sp>
    </p:spTree>
    <p:extLst>
      <p:ext uri="{BB962C8B-B14F-4D97-AF65-F5344CB8AC3E}">
        <p14:creationId xmlns:p14="http://schemas.microsoft.com/office/powerpoint/2010/main" val="4562090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Which statement is true?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Snakes are the sister group of lizards.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008000"/>
                </a:solidFill>
              </a:rPr>
              <a:t>Some lizards are more closely related to the snakes than to other lizards.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Snakes are reptiles that are not closely related to lizards.</a:t>
            </a:r>
          </a:p>
        </p:txBody>
      </p:sp>
      <p:pic>
        <p:nvPicPr>
          <p:cNvPr id="4" name="Picture 3" descr="sn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17" y="4411235"/>
            <a:ext cx="2967244" cy="2129248"/>
          </a:xfrm>
          <a:prstGeom prst="rect">
            <a:avLst/>
          </a:prstGeom>
        </p:spPr>
      </p:pic>
      <p:pic>
        <p:nvPicPr>
          <p:cNvPr id="5" name="Picture 4" descr="lizar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t="7924"/>
          <a:stretch/>
        </p:blipFill>
        <p:spPr>
          <a:xfrm>
            <a:off x="6521803" y="4405524"/>
            <a:ext cx="3061286" cy="213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9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sbl20170393f01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17" y="2224320"/>
            <a:ext cx="7184864" cy="4507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Systematics:</a:t>
            </a:r>
            <a:br>
              <a:rPr lang="en-US" dirty="0"/>
            </a:br>
            <a:r>
              <a:rPr lang="en-US" sz="2400" dirty="0"/>
              <a:t>Snakes are one of several lizard lineages that have lost limbs</a:t>
            </a:r>
          </a:p>
        </p:txBody>
      </p:sp>
      <p:pic>
        <p:nvPicPr>
          <p:cNvPr id="8" name="Picture 7" descr="lizard_phylo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" y="3236073"/>
            <a:ext cx="5279856" cy="146109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772400" y="2146300"/>
            <a:ext cx="0" cy="635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Shape 1"/>
          <p:cNvSpPr txBox="1"/>
          <p:nvPr/>
        </p:nvSpPr>
        <p:spPr>
          <a:xfrm>
            <a:off x="7896983" y="2219188"/>
            <a:ext cx="1437518" cy="451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en-US" sz="1400" b="1" strike="noStrike" spc="-1" dirty="0">
                <a:latin typeface="Arial"/>
              </a:rPr>
              <a:t>OUTGROUPS</a:t>
            </a:r>
          </a:p>
        </p:txBody>
      </p:sp>
    </p:spTree>
    <p:extLst>
      <p:ext uri="{BB962C8B-B14F-4D97-AF65-F5344CB8AC3E}">
        <p14:creationId xmlns:p14="http://schemas.microsoft.com/office/powerpoint/2010/main" val="3722515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Systematics:</a:t>
            </a:r>
            <a:br>
              <a:rPr lang="en-US" dirty="0"/>
            </a:br>
            <a:r>
              <a:rPr lang="en-US" sz="2400" dirty="0"/>
              <a:t>Snakes are one of several lizard lineages that have lost limbs</a:t>
            </a:r>
          </a:p>
        </p:txBody>
      </p:sp>
      <p:sp>
        <p:nvSpPr>
          <p:cNvPr id="7" name="TextShape 1"/>
          <p:cNvSpPr txBox="1"/>
          <p:nvPr/>
        </p:nvSpPr>
        <p:spPr>
          <a:xfrm>
            <a:off x="99182" y="6283188"/>
            <a:ext cx="12092817" cy="451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en-US" sz="1400" b="1" strike="noStrike" spc="-1" dirty="0">
                <a:latin typeface="Arial"/>
              </a:rPr>
              <a:t>Leal &amp; Cohn (2018) Developmental, genetic, and genomic insights into the evolutionary loss of limbs in snakes. </a:t>
            </a:r>
            <a:r>
              <a:rPr lang="en-US" sz="1400" b="1" spc="-1" dirty="0">
                <a:latin typeface="Arial"/>
              </a:rPr>
              <a:t>Genesis, Volume: 56, Issue: 1, First published: 02 November 2017, DOI: (10.1002/dvg.23077) </a:t>
            </a:r>
          </a:p>
          <a:p>
            <a:endParaRPr lang="en-US" sz="1400" b="1" strike="noStrike" spc="-1" dirty="0">
              <a:latin typeface="Arial"/>
            </a:endParaRPr>
          </a:p>
        </p:txBody>
      </p:sp>
      <p:pic>
        <p:nvPicPr>
          <p:cNvPr id="9" name="Main graphic"/>
          <p:cNvPicPr/>
          <p:nvPr/>
        </p:nvPicPr>
        <p:blipFill>
          <a:blip r:embed="rId2"/>
          <a:stretch/>
        </p:blipFill>
        <p:spPr>
          <a:xfrm>
            <a:off x="958033" y="1722658"/>
            <a:ext cx="9366416" cy="44082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46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learn about the evolutionary history of organisms?</a:t>
            </a:r>
          </a:p>
          <a:p>
            <a:r>
              <a:rPr lang="en-US" dirty="0"/>
              <a:t>Why should we care about it?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740" y="3797269"/>
            <a:ext cx="3634431" cy="173725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6511" y="3365166"/>
            <a:ext cx="5346571" cy="2746474"/>
            <a:chOff x="1083994" y="1445741"/>
            <a:chExt cx="7352918" cy="4862984"/>
          </a:xfrm>
        </p:grpSpPr>
        <p:sp>
          <p:nvSpPr>
            <p:cNvPr id="7" name="Line 3"/>
            <p:cNvSpPr>
              <a:spLocks noChangeShapeType="1"/>
            </p:cNvSpPr>
            <p:nvPr/>
          </p:nvSpPr>
          <p:spPr bwMode="auto">
            <a:xfrm>
              <a:off x="1476375" y="2276475"/>
              <a:ext cx="4103688" cy="403225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V="1">
              <a:off x="5003800" y="2276473"/>
              <a:ext cx="3024188" cy="345678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3618483" y="2276471"/>
              <a:ext cx="1798768" cy="212435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H="1" flipV="1">
              <a:off x="6300787" y="2276474"/>
              <a:ext cx="843665" cy="10203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3059113" y="2276475"/>
              <a:ext cx="1296987" cy="158432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339753" y="2276475"/>
              <a:ext cx="792386" cy="8644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pic>
          <p:nvPicPr>
            <p:cNvPr id="13" name="Picture 18">
              <a:extLst>
                <a:ext uri="{FF2B5EF4-FFF2-40B4-BE49-F238E27FC236}">
                  <a16:creationId xmlns:a16="http://schemas.microsoft.com/office/drawing/2014/main" id="{D2F3EEB6-40A8-304C-A8D9-39ACA25BF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994" y="1566398"/>
              <a:ext cx="762966" cy="649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0">
              <a:extLst>
                <a:ext uri="{FF2B5EF4-FFF2-40B4-BE49-F238E27FC236}">
                  <a16:creationId xmlns:a16="http://schemas.microsoft.com/office/drawing/2014/main" id="{EF4913F1-DAA5-7B43-8569-41AB49378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2304" y="1572034"/>
              <a:ext cx="1320052" cy="649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2">
              <a:extLst>
                <a:ext uri="{FF2B5EF4-FFF2-40B4-BE49-F238E27FC236}">
                  <a16:creationId xmlns:a16="http://schemas.microsoft.com/office/drawing/2014/main" id="{95D47A83-D0DF-FB49-B671-B980DEABB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022" y="1789850"/>
              <a:ext cx="998929" cy="47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6">
              <a:extLst>
                <a:ext uri="{FF2B5EF4-FFF2-40B4-BE49-F238E27FC236}">
                  <a16:creationId xmlns:a16="http://schemas.microsoft.com/office/drawing/2014/main" id="{6F7835E4-E309-5345-9587-8984836E6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5584" y="1445741"/>
              <a:ext cx="791328" cy="82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4">
              <a:extLst>
                <a:ext uri="{FF2B5EF4-FFF2-40B4-BE49-F238E27FC236}">
                  <a16:creationId xmlns:a16="http://schemas.microsoft.com/office/drawing/2014/main" id="{687AA974-FAA4-7A43-9784-E24386CB7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364" y="1760984"/>
              <a:ext cx="835524" cy="70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8">
              <a:extLst>
                <a:ext uri="{FF2B5EF4-FFF2-40B4-BE49-F238E27FC236}">
                  <a16:creationId xmlns:a16="http://schemas.microsoft.com/office/drawing/2014/main" id="{9FFBD950-F523-B648-B7F0-1B8D81027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660" y="1700808"/>
              <a:ext cx="962476" cy="54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53434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Dinosaurs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mr-IN" dirty="0"/>
              <a:t>…</a:t>
            </a:r>
            <a:r>
              <a:rPr lang="en-US" dirty="0"/>
              <a:t> belong to reptiles but are not closely related to birds.</a:t>
            </a:r>
          </a:p>
          <a:p>
            <a:pPr marL="514350" indent="-514350">
              <a:buFont typeface="+mj-lt"/>
              <a:buAutoNum type="alphaLcParenR"/>
            </a:pPr>
            <a:r>
              <a:rPr lang="mr-IN" dirty="0"/>
              <a:t>…</a:t>
            </a:r>
            <a:r>
              <a:rPr lang="en-US" dirty="0"/>
              <a:t> are the sister group of birds.</a:t>
            </a:r>
          </a:p>
          <a:p>
            <a:pPr marL="514350" indent="-514350">
              <a:buFont typeface="+mj-lt"/>
              <a:buAutoNum type="alphaLcParenR"/>
            </a:pPr>
            <a:r>
              <a:rPr lang="mr-IN" dirty="0">
                <a:solidFill>
                  <a:srgbClr val="008000"/>
                </a:solidFill>
              </a:rPr>
              <a:t>…</a:t>
            </a:r>
            <a:r>
              <a:rPr lang="en-US" dirty="0">
                <a:solidFill>
                  <a:srgbClr val="008000"/>
                </a:solidFill>
              </a:rPr>
              <a:t> are paraphyletic with respect to birds.</a:t>
            </a:r>
          </a:p>
        </p:txBody>
      </p:sp>
      <p:pic>
        <p:nvPicPr>
          <p:cNvPr id="4" name="Picture 3" descr="1280px-Dromaeosau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17" y="3507056"/>
            <a:ext cx="7756050" cy="2847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774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2269851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81" y="0"/>
            <a:ext cx="10515600" cy="1018695"/>
          </a:xfrm>
        </p:spPr>
        <p:txBody>
          <a:bodyPr/>
          <a:lstStyle/>
          <a:p>
            <a:r>
              <a:rPr lang="en-US" dirty="0"/>
              <a:t>Are dinosaurs extinct?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5625"/>
            <a:ext cx="4076700" cy="4351338"/>
          </a:xfrm>
        </p:spPr>
        <p:txBody>
          <a:bodyPr/>
          <a:lstStyle/>
          <a:p>
            <a:r>
              <a:rPr lang="en-US" dirty="0"/>
              <a:t>Avian dinosaurs</a:t>
            </a:r>
          </a:p>
          <a:p>
            <a:r>
              <a:rPr lang="en-US" dirty="0"/>
              <a:t>Non-avian dinosaurs</a:t>
            </a:r>
          </a:p>
          <a:p>
            <a:r>
              <a:rPr lang="en-US" dirty="0"/>
              <a:t>Dinosaurs are paraphyletic with respect to birds</a:t>
            </a:r>
          </a:p>
          <a:p>
            <a:r>
              <a:rPr lang="en-US" dirty="0" err="1"/>
              <a:t>Pseudoextinction</a:t>
            </a:r>
            <a:r>
              <a:rPr lang="en-US" dirty="0"/>
              <a:t> </a:t>
            </a:r>
          </a:p>
        </p:txBody>
      </p:sp>
      <p:pic>
        <p:nvPicPr>
          <p:cNvPr id="5" name="Picture 4" descr="1076px-Evolution_of_dinosaurs_EN.svgBy Evolution_of_dinosaurs_by_Zureks.svg- Zureksderivative work- Woudloper (talk) - Evolution_of_dinosaurs_by_Zureks.svg, CC BY-SA 3.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42" y="1362668"/>
            <a:ext cx="7718185" cy="51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25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Carnivorous plants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37400" cy="4351338"/>
          </a:xfrm>
        </p:spPr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mr-IN" dirty="0"/>
              <a:t>…</a:t>
            </a:r>
            <a:r>
              <a:rPr lang="en-US" dirty="0"/>
              <a:t> evolved only once.</a:t>
            </a:r>
          </a:p>
          <a:p>
            <a:pPr marL="514350" indent="-514350">
              <a:buFont typeface="+mj-lt"/>
              <a:buAutoNum type="alphaLcParenR"/>
            </a:pPr>
            <a:r>
              <a:rPr lang="mr-IN" dirty="0">
                <a:solidFill>
                  <a:srgbClr val="15A002"/>
                </a:solidFill>
              </a:rPr>
              <a:t>…</a:t>
            </a:r>
            <a:r>
              <a:rPr lang="en-US" dirty="0">
                <a:solidFill>
                  <a:srgbClr val="15A002"/>
                </a:solidFill>
              </a:rPr>
              <a:t> evolved independently at least 5 times.</a:t>
            </a:r>
          </a:p>
          <a:p>
            <a:pPr marL="514350" indent="-514350">
              <a:buFont typeface="+mj-lt"/>
              <a:buAutoNum type="alphaLcParenR"/>
            </a:pPr>
            <a:r>
              <a:rPr lang="mr-IN" dirty="0"/>
              <a:t>…</a:t>
            </a:r>
            <a:r>
              <a:rPr lang="en-US" dirty="0"/>
              <a:t> are a myth. There are no plants that eat animals.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774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source: Wikipedia</a:t>
            </a:r>
          </a:p>
        </p:txBody>
      </p:sp>
      <p:pic>
        <p:nvPicPr>
          <p:cNvPr id="6" name="Picture 5" descr="407px-Drawing_of_Venus_Flytra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71" y="279400"/>
            <a:ext cx="3639767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15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Convergent evolution:</a:t>
            </a:r>
            <a:br>
              <a:rPr lang="en-US" dirty="0"/>
            </a:br>
            <a:r>
              <a:rPr lang="en-US" sz="2800" dirty="0"/>
              <a:t>pitcher plants</a:t>
            </a:r>
          </a:p>
        </p:txBody>
      </p:sp>
      <p:pic>
        <p:nvPicPr>
          <p:cNvPr id="4" name="Picture 3" descr="540px-Nepenthes_in_the_Southern_Western_Ghat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7" y="1932390"/>
            <a:ext cx="2870651" cy="3827535"/>
          </a:xfrm>
          <a:prstGeom prst="rect">
            <a:avLst/>
          </a:prstGeom>
        </p:spPr>
      </p:pic>
      <p:pic>
        <p:nvPicPr>
          <p:cNvPr id="5" name="Picture 4" descr="Sarraceniacea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02" y="1931552"/>
            <a:ext cx="2554072" cy="3828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093" y="5804185"/>
            <a:ext cx="2148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Nepenthaceae</a:t>
            </a:r>
            <a:endParaRPr lang="en-US" dirty="0"/>
          </a:p>
          <a:p>
            <a:pPr algn="ctr"/>
            <a:r>
              <a:rPr lang="en-US" dirty="0"/>
              <a:t>Order </a:t>
            </a:r>
            <a:r>
              <a:rPr lang="en-US" dirty="0" err="1"/>
              <a:t>Caryophyllales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74022" y="5802762"/>
            <a:ext cx="160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Sarraceniaceae</a:t>
            </a:r>
            <a:endParaRPr lang="en-US" dirty="0"/>
          </a:p>
          <a:p>
            <a:pPr algn="ctr"/>
            <a:r>
              <a:rPr lang="en-US" dirty="0"/>
              <a:t>Order </a:t>
            </a:r>
            <a:r>
              <a:rPr lang="en-US" dirty="0" err="1"/>
              <a:t>Ericales</a:t>
            </a:r>
            <a:endParaRPr lang="en-US" dirty="0"/>
          </a:p>
        </p:txBody>
      </p:sp>
      <p:pic>
        <p:nvPicPr>
          <p:cNvPr id="8" name="Main graphic"/>
          <p:cNvPicPr/>
          <p:nvPr/>
        </p:nvPicPr>
        <p:blipFill>
          <a:blip r:embed="rId4"/>
          <a:stretch/>
        </p:blipFill>
        <p:spPr>
          <a:xfrm>
            <a:off x="6119355" y="0"/>
            <a:ext cx="4160477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0613126" y="557555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Nepenthaceae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608083" y="5077807"/>
            <a:ext cx="163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Sarraceniaceae</a:t>
            </a:r>
            <a:endParaRPr lang="en-US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9884828" y="5283200"/>
            <a:ext cx="805018" cy="4673"/>
          </a:xfrm>
          <a:prstGeom prst="straightConnector1">
            <a:avLst/>
          </a:prstGeom>
          <a:ln w="66675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897528" y="5791200"/>
            <a:ext cx="805018" cy="4673"/>
          </a:xfrm>
          <a:prstGeom prst="straightConnector1">
            <a:avLst/>
          </a:prstGeom>
          <a:ln w="66675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Shape 1">
            <a:extLst>
              <a:ext uri="{FF2B5EF4-FFF2-40B4-BE49-F238E27FC236}">
                <a16:creationId xmlns:a16="http://schemas.microsoft.com/office/drawing/2014/main" id="{B3CB715C-5785-FAE4-07A2-4A7B27B8BB5E}"/>
              </a:ext>
            </a:extLst>
          </p:cNvPr>
          <p:cNvSpPr txBox="1"/>
          <p:nvPr/>
        </p:nvSpPr>
        <p:spPr>
          <a:xfrm>
            <a:off x="1" y="6556012"/>
            <a:ext cx="6508376" cy="27509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en-US" sz="1400" b="1" strike="noStrike" spc="-1" dirty="0">
                <a:latin typeface="Arial"/>
              </a:rPr>
              <a:t>Zeng et al. (2017) https://</a:t>
            </a:r>
            <a:r>
              <a:rPr lang="en-US" sz="1400" b="1" strike="noStrike" spc="-1" dirty="0" err="1">
                <a:latin typeface="Arial"/>
              </a:rPr>
              <a:t>doi.org</a:t>
            </a:r>
            <a:r>
              <a:rPr lang="en-US" sz="1400" b="1" strike="noStrike" spc="-1" dirty="0">
                <a:latin typeface="Arial"/>
              </a:rPr>
              <a:t>/10.1111/nph.14503</a:t>
            </a:r>
          </a:p>
        </p:txBody>
      </p:sp>
    </p:spTree>
    <p:extLst>
      <p:ext uri="{BB962C8B-B14F-4D97-AF65-F5344CB8AC3E}">
        <p14:creationId xmlns:p14="http://schemas.microsoft.com/office/powerpoint/2010/main" val="4134562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carnivorous plants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Order: </a:t>
            </a:r>
            <a:r>
              <a:rPr lang="en-US" dirty="0" err="1"/>
              <a:t>Caryophyllales</a:t>
            </a:r>
            <a:endParaRPr lang="en-US" dirty="0"/>
          </a:p>
          <a:p>
            <a:pPr lvl="1"/>
            <a:r>
              <a:rPr lang="en-US" dirty="0"/>
              <a:t>Families: </a:t>
            </a:r>
            <a:r>
              <a:rPr lang="en-US" dirty="0" err="1"/>
              <a:t>Nepenthaceae</a:t>
            </a:r>
            <a:r>
              <a:rPr lang="en-US" dirty="0"/>
              <a:t>, </a:t>
            </a:r>
            <a:r>
              <a:rPr lang="en-US" dirty="0" err="1"/>
              <a:t>Drosophyllaceae</a:t>
            </a:r>
            <a:r>
              <a:rPr lang="en-US" dirty="0"/>
              <a:t>, </a:t>
            </a:r>
            <a:r>
              <a:rPr lang="en-US" dirty="0" err="1"/>
              <a:t>Dioncophyllaceae</a:t>
            </a:r>
            <a:r>
              <a:rPr lang="en-US" dirty="0"/>
              <a:t>, </a:t>
            </a:r>
            <a:r>
              <a:rPr lang="en-US" dirty="0" err="1"/>
              <a:t>Droseraceae</a:t>
            </a:r>
            <a:endParaRPr lang="en-US" dirty="0"/>
          </a:p>
          <a:p>
            <a:r>
              <a:rPr lang="en-US" dirty="0"/>
              <a:t>Order: </a:t>
            </a:r>
            <a:r>
              <a:rPr lang="en-US" dirty="0" err="1"/>
              <a:t>Oxalidales</a:t>
            </a:r>
            <a:endParaRPr lang="en-US" dirty="0"/>
          </a:p>
          <a:p>
            <a:pPr lvl="1"/>
            <a:r>
              <a:rPr lang="en-US" dirty="0"/>
              <a:t>Family: </a:t>
            </a:r>
            <a:r>
              <a:rPr lang="en-US" dirty="0" err="1"/>
              <a:t>Cephalotaceae</a:t>
            </a:r>
            <a:endParaRPr lang="en-US" dirty="0"/>
          </a:p>
          <a:p>
            <a:r>
              <a:rPr lang="en-US" dirty="0"/>
              <a:t>Order: </a:t>
            </a:r>
            <a:r>
              <a:rPr lang="en-US" dirty="0" err="1"/>
              <a:t>Ericales</a:t>
            </a:r>
            <a:endParaRPr lang="en-US" dirty="0"/>
          </a:p>
          <a:p>
            <a:pPr lvl="1"/>
            <a:r>
              <a:rPr lang="en-US" dirty="0"/>
              <a:t>Family: </a:t>
            </a:r>
            <a:r>
              <a:rPr lang="en-US" dirty="0" err="1"/>
              <a:t>Sarraceniaceae</a:t>
            </a:r>
            <a:endParaRPr lang="en-US" dirty="0"/>
          </a:p>
          <a:p>
            <a:r>
              <a:rPr lang="en-US" dirty="0"/>
              <a:t>Order: </a:t>
            </a:r>
            <a:r>
              <a:rPr lang="en-US" dirty="0" err="1"/>
              <a:t>Lamiales</a:t>
            </a:r>
            <a:endParaRPr lang="en-US" dirty="0"/>
          </a:p>
          <a:p>
            <a:pPr lvl="1"/>
            <a:r>
              <a:rPr lang="en-US" dirty="0"/>
              <a:t>Families: </a:t>
            </a:r>
            <a:r>
              <a:rPr lang="en-US" dirty="0" err="1"/>
              <a:t>Lentibulariaceae</a:t>
            </a:r>
            <a:r>
              <a:rPr lang="en-US" dirty="0"/>
              <a:t>, </a:t>
            </a:r>
            <a:r>
              <a:rPr lang="en-US" dirty="0" err="1"/>
              <a:t>Byblidaceae</a:t>
            </a:r>
            <a:endParaRPr lang="en-US" dirty="0"/>
          </a:p>
          <a:p>
            <a:r>
              <a:rPr lang="en-US" dirty="0"/>
              <a:t>Order: </a:t>
            </a:r>
            <a:r>
              <a:rPr lang="en-US" dirty="0" err="1"/>
              <a:t>Poales</a:t>
            </a:r>
            <a:endParaRPr lang="en-US" dirty="0"/>
          </a:p>
          <a:p>
            <a:pPr lvl="1"/>
            <a:r>
              <a:rPr lang="en-US" dirty="0"/>
              <a:t>Family: </a:t>
            </a:r>
            <a:r>
              <a:rPr lang="en-US" dirty="0" err="1"/>
              <a:t>Bromeliaceae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390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Swim bladder in fishes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103" y="1825625"/>
            <a:ext cx="8051791" cy="4351338"/>
          </a:xfrm>
        </p:spPr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15A002"/>
                </a:solidFill>
              </a:rPr>
              <a:t>… evolved from the precursor of lungs.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Swim bladder and lungs are two organs that are not homologous.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Lungs evolved from the swim bladder.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774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source: </a:t>
            </a:r>
            <a:r>
              <a:rPr lang="en-US" sz="1600" dirty="0" err="1"/>
              <a:t>Shutterstock.com</a:t>
            </a:r>
            <a:endParaRPr lang="en-US" sz="1600" dirty="0"/>
          </a:p>
        </p:txBody>
      </p:sp>
      <p:pic>
        <p:nvPicPr>
          <p:cNvPr id="4" name="Picture 3" descr="swim blad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85" y="3645897"/>
            <a:ext cx="5829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88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directionality of character evolution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4543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Swim bladder in fishes and lungs in </a:t>
            </a:r>
            <a:r>
              <a:rPr lang="en-US" sz="2400" dirty="0" err="1"/>
              <a:t>tetrapods</a:t>
            </a:r>
            <a:r>
              <a:rPr lang="en-US" sz="2400" dirty="0"/>
              <a:t> are homologous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Darwin erroneously believed that lungs evolved from the swim bladder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He was right thinking that an organ with one function can evolve into an organ with a different function BUT the swim bladder actually evolved from the lung precursor!</a:t>
            </a:r>
          </a:p>
        </p:txBody>
      </p:sp>
      <p:pic>
        <p:nvPicPr>
          <p:cNvPr id="4" name="Picture 3" descr="Darwin_Origin_1961_p2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743" y="1970867"/>
            <a:ext cx="5789257" cy="4410862"/>
          </a:xfrm>
          <a:prstGeom prst="rect">
            <a:avLst/>
          </a:prstGeom>
        </p:spPr>
      </p:pic>
      <p:sp>
        <p:nvSpPr>
          <p:cNvPr id="5" name="TextShape 1"/>
          <p:cNvSpPr txBox="1"/>
          <p:nvPr/>
        </p:nvSpPr>
        <p:spPr>
          <a:xfrm>
            <a:off x="7513962" y="6522294"/>
            <a:ext cx="4678037" cy="33570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en-US" sz="1400" b="1" strike="noStrike" spc="-1" dirty="0">
                <a:latin typeface="Arial"/>
              </a:rPr>
              <a:t>C. Darwin: On the Origin of Species (1961 ed.), p. 210</a:t>
            </a:r>
            <a:endParaRPr lang="en-US" sz="1400" b="1" spc="-1" dirty="0">
              <a:latin typeface="Arial"/>
            </a:endParaRPr>
          </a:p>
          <a:p>
            <a:endParaRPr lang="en-US" sz="1400" b="1" strike="noStrike" spc="-1" dirty="0"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3378200"/>
            <a:ext cx="5803900" cy="1041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972800" y="3111500"/>
            <a:ext cx="1219200" cy="59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88100" y="4064000"/>
            <a:ext cx="1841500" cy="59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8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73509" cy="4193936"/>
          </a:xfrm>
        </p:spPr>
        <p:txBody>
          <a:bodyPr/>
          <a:lstStyle/>
          <a:p>
            <a:r>
              <a:rPr lang="en-US" dirty="0"/>
              <a:t>Lungs and swim bladders are homologous</a:t>
            </a:r>
          </a:p>
        </p:txBody>
      </p:sp>
      <p:sp>
        <p:nvSpPr>
          <p:cNvPr id="5" name="TextShape 1"/>
          <p:cNvSpPr txBox="1"/>
          <p:nvPr/>
        </p:nvSpPr>
        <p:spPr>
          <a:xfrm>
            <a:off x="0" y="6561985"/>
            <a:ext cx="5933154" cy="23813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fi-FI" sz="1400" b="1" strike="noStrike" spc="-1" dirty="0" err="1">
                <a:latin typeface="Arial"/>
              </a:rPr>
              <a:t>Cupello</a:t>
            </a:r>
            <a:r>
              <a:rPr lang="fi-FI" sz="1400" b="1" strike="noStrike" spc="-1" dirty="0">
                <a:latin typeface="Arial"/>
              </a:rPr>
              <a:t> et al. 2022 </a:t>
            </a:r>
            <a:r>
              <a:rPr lang="mr-IN" sz="1400" b="1" spc="-1" dirty="0">
                <a:latin typeface="Arial"/>
              </a:rPr>
              <a:t>https://doi.org/10.7554/eLife.77156</a:t>
            </a:r>
            <a:r>
              <a:rPr lang="fi-FI" sz="1400" b="1" strike="noStrike" spc="-1" dirty="0">
                <a:latin typeface="Arial"/>
              </a:rPr>
              <a:t> </a:t>
            </a:r>
            <a:endParaRPr lang="en-US" sz="1400" b="1" strike="noStrike" spc="-1" dirty="0">
              <a:latin typeface="Arial"/>
            </a:endParaRPr>
          </a:p>
        </p:txBody>
      </p:sp>
      <p:pic>
        <p:nvPicPr>
          <p:cNvPr id="6" name="Picture 5" descr="lax_77156_elife-77156-fig7-v1.ti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396"/>
            <a:ext cx="12192000" cy="55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992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6. Best hypothesis for the relationships among the three domains of life 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1684" y="5815264"/>
            <a:ext cx="9758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 				B 				C</a:t>
            </a:r>
          </a:p>
        </p:txBody>
      </p:sp>
      <p:sp>
        <p:nvSpPr>
          <p:cNvPr id="3" name="Rectangle 2"/>
          <p:cNvSpPr/>
          <p:nvPr/>
        </p:nvSpPr>
        <p:spPr>
          <a:xfrm>
            <a:off x="7807160" y="2807369"/>
            <a:ext cx="3916948" cy="3556000"/>
          </a:xfrm>
          <a:prstGeom prst="rect">
            <a:avLst/>
          </a:prstGeom>
          <a:noFill/>
          <a:ln w="38100">
            <a:solidFill>
              <a:srgbClr val="15A0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bact_arch_Euk_1.t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3249069"/>
            <a:ext cx="3903981" cy="2606621"/>
          </a:xfrm>
          <a:prstGeom prst="rect">
            <a:avLst/>
          </a:prstGeom>
        </p:spPr>
      </p:pic>
      <p:pic>
        <p:nvPicPr>
          <p:cNvPr id="10" name="Picture 9" descr="bact_arch_Euk_2.t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34" y="3493794"/>
            <a:ext cx="3677835" cy="2368573"/>
          </a:xfrm>
          <a:prstGeom prst="rect">
            <a:avLst/>
          </a:prstGeom>
        </p:spPr>
      </p:pic>
      <p:pic>
        <p:nvPicPr>
          <p:cNvPr id="11" name="Picture 10" descr="bact_arch_Euk_3.t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74" y="3286921"/>
            <a:ext cx="3725445" cy="25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5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</a:t>
            </a:r>
            <a:r>
              <a:rPr lang="en-US" dirty="0" err="1"/>
              <a:t>Eukarya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5" y="1825625"/>
            <a:ext cx="5740400" cy="454048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Eukaryotes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Organisms whose cells have a nucleus enclosed within a nuclear envelope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Plants, animals, fungi + a lot of single-cell lineages </a:t>
            </a:r>
          </a:p>
          <a:p>
            <a:pPr>
              <a:spcAft>
                <a:spcPts val="600"/>
              </a:spcAft>
            </a:pPr>
            <a:r>
              <a:rPr lang="en-US" dirty="0"/>
              <a:t>Which lineage is the sister lineage to </a:t>
            </a:r>
            <a:r>
              <a:rPr lang="en-US" dirty="0" err="1"/>
              <a:t>Eukarya</a:t>
            </a:r>
            <a:r>
              <a:rPr lang="en-US" dirty="0"/>
              <a:t>?</a:t>
            </a:r>
          </a:p>
          <a:p>
            <a:pPr>
              <a:spcAft>
                <a:spcPts val="600"/>
              </a:spcAft>
            </a:pPr>
            <a:r>
              <a:rPr lang="en-US" dirty="0"/>
              <a:t>Why is this interesting?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Where does the complex cell of eukaryotes originate from?</a:t>
            </a:r>
          </a:p>
        </p:txBody>
      </p:sp>
      <p:pic>
        <p:nvPicPr>
          <p:cNvPr id="7" name="Picture 6" descr="MacLeodEA2019_Fig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91893"/>
            <a:ext cx="4775200" cy="5876305"/>
          </a:xfrm>
          <a:prstGeom prst="rect">
            <a:avLst/>
          </a:prstGeom>
        </p:spPr>
      </p:pic>
      <p:sp>
        <p:nvSpPr>
          <p:cNvPr id="8" name="TextShape 1"/>
          <p:cNvSpPr txBox="1"/>
          <p:nvPr/>
        </p:nvSpPr>
        <p:spPr>
          <a:xfrm>
            <a:off x="0" y="6561985"/>
            <a:ext cx="5933154" cy="23813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fi-FI" sz="1400" b="1" strike="noStrike" spc="-1" dirty="0" err="1">
                <a:latin typeface="Arial"/>
              </a:rPr>
              <a:t>Fig</a:t>
            </a:r>
            <a:r>
              <a:rPr lang="fi-FI" sz="1400" b="1" spc="-1" dirty="0">
                <a:latin typeface="Arial"/>
              </a:rPr>
              <a:t>. 4 </a:t>
            </a:r>
            <a:r>
              <a:rPr lang="fi-FI" sz="1400" b="1" spc="-1" dirty="0" err="1">
                <a:latin typeface="Arial"/>
              </a:rPr>
              <a:t>from</a:t>
            </a:r>
            <a:r>
              <a:rPr lang="fi-FI" sz="1400" b="1" spc="-1" dirty="0">
                <a:latin typeface="Arial"/>
              </a:rPr>
              <a:t> </a:t>
            </a:r>
            <a:r>
              <a:rPr lang="fi-FI" sz="1400" b="1" strike="noStrike" spc="-1" dirty="0" err="1">
                <a:latin typeface="Arial"/>
              </a:rPr>
              <a:t>MacLeod</a:t>
            </a:r>
            <a:r>
              <a:rPr lang="fi-FI" sz="1400" b="1" strike="noStrike" spc="-1" dirty="0">
                <a:latin typeface="Arial"/>
              </a:rPr>
              <a:t> et al. 2019 (</a:t>
            </a:r>
            <a:r>
              <a:rPr lang="it-IT" sz="1400" b="1" spc="-1" dirty="0" err="1">
                <a:latin typeface="Arial"/>
              </a:rPr>
              <a:t>doi</a:t>
            </a:r>
            <a:r>
              <a:rPr lang="it-IT" sz="1400" b="1" spc="-1" dirty="0">
                <a:latin typeface="Arial"/>
              </a:rPr>
              <a:t>: 10.3934/microbiol.2019.1.48)</a:t>
            </a:r>
            <a:r>
              <a:rPr lang="fi-FI" sz="1400" b="1" strike="noStrike" spc="-1" dirty="0">
                <a:latin typeface="Arial"/>
              </a:rPr>
              <a:t> </a:t>
            </a:r>
            <a:endParaRPr lang="en-US" sz="1400" b="1" strike="noStrike" spc="-1" dirty="0"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6000" y="3181685"/>
            <a:ext cx="358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Woese</a:t>
            </a:r>
            <a:r>
              <a:rPr lang="en-US" dirty="0"/>
              <a:t> three domain tree of life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25873" y="6368717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Eocyte</a:t>
            </a:r>
            <a:r>
              <a:rPr lang="en-US" dirty="0"/>
              <a:t> hypothesis</a:t>
            </a:r>
          </a:p>
        </p:txBody>
      </p:sp>
    </p:spTree>
    <p:extLst>
      <p:ext uri="{BB962C8B-B14F-4D97-AF65-F5344CB8AC3E}">
        <p14:creationId xmlns:p14="http://schemas.microsoft.com/office/powerpoint/2010/main" val="273575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59853" y="5866128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only figure in Darwin’s On the Origin of Species</a:t>
            </a:r>
          </a:p>
        </p:txBody>
      </p:sp>
      <p:pic>
        <p:nvPicPr>
          <p:cNvPr id="4" name="Picture 3" descr="Darwin_illust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55" y="1489590"/>
            <a:ext cx="3942751" cy="443434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4321" y="1505813"/>
            <a:ext cx="7102376" cy="44257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“Nothing in biology makes sense except in the light of evolution”</a:t>
            </a:r>
          </a:p>
          <a:p>
            <a:pPr marL="457200" lvl="1" indent="0">
              <a:buNone/>
            </a:pPr>
            <a:r>
              <a:rPr lang="en-US" dirty="0"/>
              <a:t>- Theodosius </a:t>
            </a:r>
            <a:r>
              <a:rPr lang="en-US" dirty="0" err="1"/>
              <a:t>Dobzhansky</a:t>
            </a:r>
            <a:r>
              <a:rPr lang="en-US" dirty="0"/>
              <a:t>, essay written in 1973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“Nothing in evolution makes sense except in the light of phylogeny”</a:t>
            </a:r>
          </a:p>
          <a:p>
            <a:pPr marL="457200" lvl="1" indent="0">
              <a:buNone/>
            </a:pPr>
            <a:r>
              <a:rPr lang="en-US" dirty="0"/>
              <a:t>- Quote from Jay Savage, in 1997 Society of Systematic Biology Presidential Address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0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</a:t>
            </a:r>
            <a:r>
              <a:rPr lang="en-US" dirty="0" err="1"/>
              <a:t>Eukarya</a:t>
            </a:r>
            <a:endParaRPr lang="en-US" dirty="0"/>
          </a:p>
        </p:txBody>
      </p:sp>
      <p:pic>
        <p:nvPicPr>
          <p:cNvPr id="4" name="Picture 3" descr="Differing-phylogenetic-trees-resulting-from-the-inclusion-of-the-Asgard-superphylum-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93" y="0"/>
            <a:ext cx="5392507" cy="6858000"/>
          </a:xfrm>
          <a:prstGeom prst="rect">
            <a:avLst/>
          </a:prstGeom>
        </p:spPr>
      </p:pic>
      <p:sp>
        <p:nvSpPr>
          <p:cNvPr id="5" name="TextShape 1"/>
          <p:cNvSpPr txBox="1"/>
          <p:nvPr/>
        </p:nvSpPr>
        <p:spPr>
          <a:xfrm>
            <a:off x="0" y="6561985"/>
            <a:ext cx="5933154" cy="23813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fi-FI" sz="1400" b="1" strike="noStrike" spc="-1" dirty="0" err="1">
                <a:latin typeface="Arial"/>
              </a:rPr>
              <a:t>Fig</a:t>
            </a:r>
            <a:r>
              <a:rPr lang="fi-FI" sz="1400" b="1" strike="noStrike" spc="-1" dirty="0">
                <a:latin typeface="Arial"/>
              </a:rPr>
              <a:t>. 5. </a:t>
            </a:r>
            <a:r>
              <a:rPr lang="fi-FI" sz="1400" b="1" strike="noStrike" spc="-1" dirty="0" err="1">
                <a:latin typeface="Arial"/>
              </a:rPr>
              <a:t>MacLeod</a:t>
            </a:r>
            <a:r>
              <a:rPr lang="fi-FI" sz="1400" b="1" strike="noStrike" spc="-1" dirty="0">
                <a:latin typeface="Arial"/>
              </a:rPr>
              <a:t> et al. 2019 (</a:t>
            </a:r>
            <a:r>
              <a:rPr lang="it-IT" sz="1400" b="1" spc="-1" dirty="0" err="1">
                <a:latin typeface="Arial"/>
              </a:rPr>
              <a:t>doi</a:t>
            </a:r>
            <a:r>
              <a:rPr lang="it-IT" sz="1400" b="1" spc="-1" dirty="0">
                <a:latin typeface="Arial"/>
              </a:rPr>
              <a:t>: 10.3934/microbiol.2019.1.48)</a:t>
            </a:r>
            <a:r>
              <a:rPr lang="fi-FI" sz="1400" b="1" strike="noStrike" spc="-1" dirty="0">
                <a:latin typeface="Arial"/>
              </a:rPr>
              <a:t> </a:t>
            </a:r>
            <a:endParaRPr lang="en-US" sz="1400" b="1" strike="noStrike" spc="-1" dirty="0">
              <a:latin typeface="Arial"/>
            </a:endParaRPr>
          </a:p>
        </p:txBody>
      </p:sp>
      <p:sp>
        <p:nvSpPr>
          <p:cNvPr id="6" name="TextShape 1"/>
          <p:cNvSpPr txBox="1"/>
          <p:nvPr/>
        </p:nvSpPr>
        <p:spPr>
          <a:xfrm>
            <a:off x="228600" y="3832720"/>
            <a:ext cx="6464300" cy="2641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just"/>
            <a:r>
              <a:rPr lang="fi-FI" b="1" spc="-1" dirty="0" err="1">
                <a:latin typeface="Arial"/>
              </a:rPr>
              <a:t>Figure</a:t>
            </a:r>
            <a:r>
              <a:rPr lang="fi-FI" b="1" spc="-1" dirty="0">
                <a:latin typeface="Arial"/>
              </a:rPr>
              <a:t> 5. (A) The </a:t>
            </a:r>
            <a:r>
              <a:rPr lang="fi-FI" b="1" spc="-1" dirty="0" err="1">
                <a:latin typeface="Arial"/>
              </a:rPr>
              <a:t>tree</a:t>
            </a:r>
            <a:r>
              <a:rPr lang="fi-FI" b="1" spc="-1" dirty="0">
                <a:latin typeface="Arial"/>
              </a:rPr>
              <a:t> of life </a:t>
            </a:r>
            <a:r>
              <a:rPr lang="fi-FI" b="1" spc="-1" dirty="0" err="1">
                <a:latin typeface="Arial"/>
              </a:rPr>
              <a:t>resulting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from</a:t>
            </a:r>
            <a:r>
              <a:rPr lang="fi-FI" b="1" spc="-1" dirty="0">
                <a:latin typeface="Arial"/>
              </a:rPr>
              <a:t> a </a:t>
            </a:r>
            <a:r>
              <a:rPr lang="fi-FI" b="1" spc="-1" dirty="0" err="1">
                <a:latin typeface="Arial"/>
              </a:rPr>
              <a:t>range</a:t>
            </a:r>
            <a:r>
              <a:rPr lang="fi-FI" b="1" spc="-1" dirty="0">
                <a:latin typeface="Arial"/>
              </a:rPr>
              <a:t> of phylogenetic </a:t>
            </a:r>
            <a:r>
              <a:rPr lang="fi-FI" b="1" spc="-1" dirty="0" err="1">
                <a:latin typeface="Arial"/>
              </a:rPr>
              <a:t>analyses</a:t>
            </a:r>
            <a:r>
              <a:rPr lang="fi-FI" b="1" spc="-1" dirty="0">
                <a:latin typeface="Arial"/>
              </a:rPr>
              <a:t> of </a:t>
            </a:r>
            <a:r>
              <a:rPr lang="fi-FI" b="1" spc="-1" dirty="0" err="1">
                <a:solidFill>
                  <a:srgbClr val="0000FF"/>
                </a:solidFill>
                <a:latin typeface="Arial"/>
              </a:rPr>
              <a:t>conserved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 </a:t>
            </a:r>
            <a:r>
              <a:rPr lang="fi-FI" b="1" spc="-1" dirty="0" err="1">
                <a:solidFill>
                  <a:srgbClr val="0000FF"/>
                </a:solidFill>
                <a:latin typeface="Arial"/>
              </a:rPr>
              <a:t>markers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, </a:t>
            </a:r>
            <a:r>
              <a:rPr lang="fi-FI" b="1" spc="-1" dirty="0" err="1">
                <a:solidFill>
                  <a:srgbClr val="0000FF"/>
                </a:solidFill>
                <a:latin typeface="Arial"/>
              </a:rPr>
              <a:t>ribosomal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 RNA </a:t>
            </a:r>
            <a:r>
              <a:rPr lang="fi-FI" b="1" spc="-1" dirty="0" err="1">
                <a:solidFill>
                  <a:srgbClr val="0000FF"/>
                </a:solidFill>
                <a:latin typeface="Arial"/>
              </a:rPr>
              <a:t>genes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 and </a:t>
            </a:r>
            <a:r>
              <a:rPr lang="fi-FI" b="1" spc="-1" dirty="0" err="1">
                <a:solidFill>
                  <a:srgbClr val="0000FF"/>
                </a:solidFill>
                <a:latin typeface="Arial"/>
              </a:rPr>
              <a:t>ribosomal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 </a:t>
            </a:r>
            <a:r>
              <a:rPr lang="fi-FI" b="1" spc="-1" dirty="0" err="1">
                <a:solidFill>
                  <a:srgbClr val="0000FF"/>
                </a:solidFill>
                <a:latin typeface="Arial"/>
              </a:rPr>
              <a:t>proteins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, </a:t>
            </a:r>
            <a:r>
              <a:rPr lang="fi-FI" b="1" spc="-1" dirty="0" err="1">
                <a:latin typeface="Arial"/>
              </a:rPr>
              <a:t>placing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Asgard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archaea</a:t>
            </a:r>
            <a:r>
              <a:rPr lang="fi-FI" b="1" spc="-1" dirty="0">
                <a:latin typeface="Arial"/>
              </a:rPr>
              <a:t> as the </a:t>
            </a:r>
            <a:r>
              <a:rPr lang="fi-FI" b="1" spc="-1" dirty="0" err="1">
                <a:latin typeface="Arial"/>
              </a:rPr>
              <a:t>closest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archaeal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relatives</a:t>
            </a:r>
            <a:r>
              <a:rPr lang="fi-FI" b="1" spc="-1" dirty="0">
                <a:latin typeface="Arial"/>
              </a:rPr>
              <a:t> of </a:t>
            </a:r>
            <a:r>
              <a:rPr lang="fi-FI" b="1" spc="-1" dirty="0" err="1">
                <a:latin typeface="Arial"/>
              </a:rPr>
              <a:t>eukaryotes</a:t>
            </a:r>
            <a:r>
              <a:rPr lang="fi-FI" b="1" spc="-1" dirty="0">
                <a:latin typeface="Arial"/>
              </a:rPr>
              <a:t>. (B) The </a:t>
            </a:r>
            <a:r>
              <a:rPr lang="fi-FI" b="1" spc="-1" dirty="0" err="1">
                <a:latin typeface="Arial"/>
              </a:rPr>
              <a:t>tree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produced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from</a:t>
            </a:r>
            <a:r>
              <a:rPr lang="fi-FI" b="1" spc="-1" dirty="0">
                <a:latin typeface="Arial"/>
              </a:rPr>
              <a:t> phylogenetic </a:t>
            </a:r>
            <a:r>
              <a:rPr lang="fi-FI" b="1" spc="-1" dirty="0" err="1">
                <a:latin typeface="Arial"/>
              </a:rPr>
              <a:t>analyses</a:t>
            </a:r>
            <a:r>
              <a:rPr lang="fi-FI" b="1" spc="-1" dirty="0">
                <a:latin typeface="Arial"/>
              </a:rPr>
              <a:t> of </a:t>
            </a:r>
            <a:r>
              <a:rPr lang="fi-FI" b="1" spc="-1" dirty="0" err="1">
                <a:latin typeface="Arial"/>
              </a:rPr>
              <a:t>Asgard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RNA </a:t>
            </a:r>
            <a:r>
              <a:rPr lang="fi-FI" b="1" spc="-1" dirty="0" err="1">
                <a:solidFill>
                  <a:srgbClr val="0000FF"/>
                </a:solidFill>
                <a:latin typeface="Arial"/>
              </a:rPr>
              <a:t>polymerase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 </a:t>
            </a:r>
            <a:r>
              <a:rPr lang="fi-FI" b="1" spc="-1" dirty="0" err="1">
                <a:solidFill>
                  <a:srgbClr val="0000FF"/>
                </a:solidFill>
                <a:latin typeface="Arial"/>
              </a:rPr>
              <a:t>genes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supports</a:t>
            </a:r>
            <a:r>
              <a:rPr lang="fi-FI" b="1" spc="-1" dirty="0">
                <a:latin typeface="Arial"/>
              </a:rPr>
              <a:t> the </a:t>
            </a:r>
            <a:r>
              <a:rPr lang="fi-FI" b="1" spc="-1" dirty="0" err="1">
                <a:latin typeface="Arial"/>
              </a:rPr>
              <a:t>three-domain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topology</a:t>
            </a:r>
            <a:r>
              <a:rPr lang="fi-FI" b="1" spc="-1" dirty="0">
                <a:latin typeface="Arial"/>
              </a:rPr>
              <a:t> of the </a:t>
            </a:r>
            <a:r>
              <a:rPr lang="fi-FI" b="1" spc="-1" dirty="0" err="1">
                <a:latin typeface="Arial"/>
              </a:rPr>
              <a:t>tree</a:t>
            </a:r>
            <a:r>
              <a:rPr lang="fi-FI" b="1" spc="-1" dirty="0">
                <a:latin typeface="Arial"/>
              </a:rPr>
              <a:t> of life, with </a:t>
            </a:r>
            <a:r>
              <a:rPr lang="fi-FI" b="1" spc="-1" dirty="0" err="1">
                <a:latin typeface="Arial"/>
              </a:rPr>
              <a:t>Asgard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archaea</a:t>
            </a:r>
            <a:r>
              <a:rPr lang="fi-FI" b="1" spc="-1" dirty="0">
                <a:latin typeface="Arial"/>
              </a:rPr>
              <a:t> as a </a:t>
            </a:r>
            <a:r>
              <a:rPr lang="fi-FI" b="1" spc="-1" dirty="0" err="1">
                <a:latin typeface="Arial"/>
              </a:rPr>
              <a:t>sister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group</a:t>
            </a:r>
            <a:r>
              <a:rPr lang="fi-FI" b="1" spc="-1" dirty="0">
                <a:latin typeface="Arial"/>
              </a:rPr>
              <a:t> to </a:t>
            </a:r>
            <a:r>
              <a:rPr lang="fi-FI" b="1" spc="-1" dirty="0" err="1">
                <a:latin typeface="Arial"/>
              </a:rPr>
              <a:t>Euryarchaeota</a:t>
            </a:r>
            <a:r>
              <a:rPr lang="fi-FI" b="1" spc="-1" dirty="0">
                <a:latin typeface="Arial"/>
              </a:rPr>
              <a:t>.</a:t>
            </a:r>
            <a:endParaRPr lang="en-US" b="1" strike="noStrike" spc="-1" dirty="0">
              <a:latin typeface="Arial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0400" cy="1837322"/>
          </a:xfrm>
        </p:spPr>
        <p:txBody>
          <a:bodyPr/>
          <a:lstStyle/>
          <a:p>
            <a:r>
              <a:rPr lang="en-US" dirty="0"/>
              <a:t>Which lineage is the sister lineage to </a:t>
            </a:r>
            <a:r>
              <a:rPr lang="en-US" dirty="0" err="1"/>
              <a:t>Eukarya</a:t>
            </a:r>
            <a:r>
              <a:rPr lang="en-US" dirty="0"/>
              <a:t>?</a:t>
            </a:r>
          </a:p>
          <a:p>
            <a:r>
              <a:rPr lang="en-US" dirty="0"/>
              <a:t>Discovery of </a:t>
            </a:r>
            <a:r>
              <a:rPr lang="en-US" dirty="0" err="1"/>
              <a:t>Asgard</a:t>
            </a:r>
            <a:r>
              <a:rPr lang="en-US" dirty="0"/>
              <a:t> </a:t>
            </a:r>
            <a:r>
              <a:rPr lang="en-US" dirty="0" err="1"/>
              <a:t>Archaea</a:t>
            </a:r>
            <a:r>
              <a:rPr lang="en-US" dirty="0"/>
              <a:t> is complicating the picture </a:t>
            </a:r>
          </a:p>
        </p:txBody>
      </p:sp>
    </p:spTree>
    <p:extLst>
      <p:ext uri="{BB962C8B-B14F-4D97-AF65-F5344CB8AC3E}">
        <p14:creationId xmlns:p14="http://schemas.microsoft.com/office/powerpoint/2010/main" val="4003074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evolution: </a:t>
            </a:r>
            <a:br>
              <a:rPr lang="en-US" dirty="0"/>
            </a:br>
            <a:r>
              <a:rPr lang="en-US" sz="3200" dirty="0"/>
              <a:t>arms race between caterpillars and their host plants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041" y="1825625"/>
            <a:ext cx="11380538" cy="4351338"/>
          </a:xfrm>
        </p:spPr>
        <p:txBody>
          <a:bodyPr/>
          <a:lstStyle/>
          <a:p>
            <a:r>
              <a:rPr lang="en-US" dirty="0"/>
              <a:t>Plants have secondary metabolites</a:t>
            </a:r>
          </a:p>
          <a:p>
            <a:r>
              <a:rPr lang="en-US" dirty="0"/>
              <a:t>One of the functions: protection from </a:t>
            </a:r>
            <a:r>
              <a:rPr lang="en-US" dirty="0" err="1"/>
              <a:t>herbivory</a:t>
            </a:r>
            <a:endParaRPr lang="en-US" dirty="0"/>
          </a:p>
          <a:p>
            <a:r>
              <a:rPr lang="en-US" dirty="0"/>
              <a:t>Insects can evolve the ability to metabolize plant secondary metabolites</a:t>
            </a:r>
          </a:p>
          <a:p>
            <a:r>
              <a:rPr lang="en-US" dirty="0"/>
              <a:t>Then plants can evolve new chemicals,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an </a:t>
            </a:r>
            <a:r>
              <a:rPr lang="fi-FI" dirty="0" err="1"/>
              <a:t>arms</a:t>
            </a:r>
            <a:r>
              <a:rPr lang="fi-FI" dirty="0"/>
              <a:t> </a:t>
            </a:r>
            <a:r>
              <a:rPr lang="fi-FI" dirty="0" err="1"/>
              <a:t>race</a:t>
            </a:r>
            <a:endParaRPr lang="fi-FI" dirty="0"/>
          </a:p>
          <a:p>
            <a:r>
              <a:rPr lang="fi-FI" dirty="0" err="1"/>
              <a:t>Example</a:t>
            </a:r>
            <a:r>
              <a:rPr lang="fi-FI" dirty="0"/>
              <a:t>: </a:t>
            </a:r>
            <a:r>
              <a:rPr lang="fi-FI" dirty="0" err="1"/>
              <a:t>Edger</a:t>
            </a:r>
            <a:r>
              <a:rPr lang="fi-FI" dirty="0"/>
              <a:t> et al. 2015 PNAS </a:t>
            </a:r>
            <a:r>
              <a:rPr lang="fi-FI" dirty="0" err="1"/>
              <a:t>study</a:t>
            </a:r>
            <a:endParaRPr lang="en-US" dirty="0"/>
          </a:p>
        </p:txBody>
      </p:sp>
      <p:pic>
        <p:nvPicPr>
          <p:cNvPr id="4" name="Picture 3" descr="EdgerEA201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0"/>
          <a:stretch/>
        </p:blipFill>
        <p:spPr>
          <a:xfrm>
            <a:off x="1443788" y="4701936"/>
            <a:ext cx="9197475" cy="21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9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Edger et al. 2015. The butterfly plant arms-race escalated by gene and genome duplications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073274" cy="4912059"/>
          </a:xfrm>
        </p:spPr>
        <p:txBody>
          <a:bodyPr>
            <a:normAutofit fontScale="92500"/>
          </a:bodyPr>
          <a:lstStyle/>
          <a:p>
            <a:r>
              <a:rPr lang="en-US" dirty="0"/>
              <a:t>Butterflies: family </a:t>
            </a:r>
            <a:r>
              <a:rPr lang="en-US" dirty="0" err="1"/>
              <a:t>Pieridae</a:t>
            </a:r>
            <a:endParaRPr lang="en-US" dirty="0"/>
          </a:p>
          <a:p>
            <a:r>
              <a:rPr lang="en-US" dirty="0"/>
              <a:t>Plants: order </a:t>
            </a:r>
            <a:r>
              <a:rPr lang="en-US" dirty="0" err="1"/>
              <a:t>Brassicales</a:t>
            </a:r>
            <a:endParaRPr lang="en-US" dirty="0"/>
          </a:p>
          <a:p>
            <a:r>
              <a:rPr lang="en-US" dirty="0"/>
              <a:t>A number of gradual changes</a:t>
            </a:r>
          </a:p>
          <a:p>
            <a:r>
              <a:rPr lang="en-US" dirty="0"/>
              <a:t>BUT also gene and genome duplications</a:t>
            </a:r>
          </a:p>
          <a:p>
            <a:r>
              <a:rPr lang="en-US" dirty="0"/>
              <a:t>The story: “Nearly 90 million years ago, the ancestors of </a:t>
            </a:r>
            <a:r>
              <a:rPr lang="en-US" i="1" dirty="0"/>
              <a:t>Brassica</a:t>
            </a:r>
            <a:r>
              <a:rPr lang="en-US" dirty="0"/>
              <a:t> (mustards, cabbage) and related plants developed a chemical defense called </a:t>
            </a:r>
            <a:r>
              <a:rPr lang="en-US" dirty="0" err="1"/>
              <a:t>glucosinolates</a:t>
            </a:r>
            <a:r>
              <a:rPr lang="en-US" dirty="0"/>
              <a:t>.”</a:t>
            </a:r>
          </a:p>
          <a:p>
            <a:pPr lvl="1"/>
            <a:r>
              <a:rPr lang="en-US" dirty="0" err="1"/>
              <a:t>Glucosinolates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toxic to most insects, for humans source of the sharp taste in wasabi, horseradish, and mustard</a:t>
            </a:r>
          </a:p>
        </p:txBody>
      </p:sp>
      <p:pic>
        <p:nvPicPr>
          <p:cNvPr id="4" name="Picture 3" descr="640px-Pieris_brassicae_(caterpillar)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67" y="2727158"/>
            <a:ext cx="4802433" cy="2753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9166" y="5521157"/>
            <a:ext cx="495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Cabbage Butterfly </a:t>
            </a:r>
            <a:r>
              <a:rPr lang="en-US" i="1" dirty="0" err="1"/>
              <a:t>Pieris</a:t>
            </a:r>
            <a:r>
              <a:rPr lang="en-US" i="1" dirty="0"/>
              <a:t> </a:t>
            </a:r>
            <a:r>
              <a:rPr lang="en-US" i="1" dirty="0" err="1"/>
              <a:t>brassicae</a:t>
            </a:r>
            <a:r>
              <a:rPr lang="en-US" i="1" dirty="0"/>
              <a:t> </a:t>
            </a:r>
            <a:r>
              <a:rPr lang="en-US" dirty="0"/>
              <a:t>(Linnaeus, 1758)</a:t>
            </a:r>
          </a:p>
          <a:p>
            <a:r>
              <a:rPr lang="en-US" dirty="0"/>
              <a:t>By Didier </a:t>
            </a:r>
            <a:r>
              <a:rPr lang="en-US" dirty="0" err="1"/>
              <a:t>Descouens</a:t>
            </a:r>
            <a:r>
              <a:rPr lang="en-US" dirty="0"/>
              <a:t> - Own work, CC BY-SA 4.0</a:t>
            </a:r>
          </a:p>
        </p:txBody>
      </p:sp>
    </p:spTree>
    <p:extLst>
      <p:ext uri="{BB962C8B-B14F-4D97-AF65-F5344CB8AC3E}">
        <p14:creationId xmlns:p14="http://schemas.microsoft.com/office/powerpoint/2010/main" val="8075737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dgerEA2015_Fig1_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40" y="270048"/>
            <a:ext cx="8204200" cy="6400800"/>
          </a:xfrm>
          <a:prstGeom prst="rect">
            <a:avLst/>
          </a:prstGeom>
        </p:spPr>
      </p:pic>
      <p:sp>
        <p:nvSpPr>
          <p:cNvPr id="7" name="TextShape 1"/>
          <p:cNvSpPr txBox="1"/>
          <p:nvPr/>
        </p:nvSpPr>
        <p:spPr>
          <a:xfrm>
            <a:off x="0" y="6561985"/>
            <a:ext cx="5933154" cy="23813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fi-FI" sz="1400" b="1" strike="noStrike" spc="-1" dirty="0" err="1">
                <a:latin typeface="Arial"/>
              </a:rPr>
              <a:t>Edger</a:t>
            </a:r>
            <a:r>
              <a:rPr lang="fi-FI" sz="1400" b="1" strike="noStrike" spc="-1" dirty="0">
                <a:latin typeface="Arial"/>
              </a:rPr>
              <a:t> et al. 2015 </a:t>
            </a:r>
            <a:r>
              <a:rPr lang="fi-FI" sz="1400" b="1" strike="noStrike" spc="-1" dirty="0" err="1">
                <a:latin typeface="Arial"/>
              </a:rPr>
              <a:t>Fig</a:t>
            </a:r>
            <a:r>
              <a:rPr lang="fi-FI" sz="1400" b="1" strike="noStrike" spc="-1" dirty="0">
                <a:latin typeface="Arial"/>
              </a:rPr>
              <a:t>. 1</a:t>
            </a:r>
            <a:endParaRPr lang="en-US" sz="1400" b="1" strike="noStrike" spc="-1" dirty="0">
              <a:latin typeface="Arial"/>
            </a:endParaRPr>
          </a:p>
        </p:txBody>
      </p:sp>
      <p:sp>
        <p:nvSpPr>
          <p:cNvPr id="8" name="TextShape 1"/>
          <p:cNvSpPr txBox="1"/>
          <p:nvPr/>
        </p:nvSpPr>
        <p:spPr>
          <a:xfrm>
            <a:off x="125663" y="2075543"/>
            <a:ext cx="3911600" cy="999194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fi-FI" sz="2000" b="1" strike="noStrike" spc="-1" dirty="0">
                <a:latin typeface="Arial"/>
              </a:rPr>
              <a:t>WGD</a:t>
            </a:r>
          </a:p>
          <a:p>
            <a:r>
              <a:rPr lang="fi-FI" sz="2000" b="1" spc="-1" dirty="0">
                <a:latin typeface="Arial"/>
              </a:rPr>
              <a:t>= </a:t>
            </a:r>
            <a:r>
              <a:rPr lang="fi-FI" sz="2000" b="1" spc="-1" dirty="0" err="1">
                <a:latin typeface="Arial"/>
              </a:rPr>
              <a:t>whole</a:t>
            </a:r>
            <a:r>
              <a:rPr lang="fi-FI" sz="2000" b="1" spc="-1" dirty="0">
                <a:latin typeface="Arial"/>
              </a:rPr>
              <a:t> </a:t>
            </a:r>
            <a:r>
              <a:rPr lang="fi-FI" sz="2000" b="1" spc="-1" dirty="0" err="1">
                <a:latin typeface="Arial"/>
              </a:rPr>
              <a:t>genome</a:t>
            </a:r>
            <a:r>
              <a:rPr lang="fi-FI" sz="2000" b="1" spc="-1" dirty="0">
                <a:latin typeface="Arial"/>
              </a:rPr>
              <a:t> </a:t>
            </a:r>
            <a:r>
              <a:rPr lang="fi-FI" sz="2000" b="1" spc="-1" dirty="0" err="1">
                <a:latin typeface="Arial"/>
              </a:rPr>
              <a:t>duplications</a:t>
            </a:r>
            <a:endParaRPr lang="en-US" sz="2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551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dgerEA2015_Fig1_who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819" y="0"/>
            <a:ext cx="4411834" cy="68580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784726" y="1330992"/>
            <a:ext cx="6073274" cy="4912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/>
              <a:t>Timing</a:t>
            </a:r>
            <a:r>
              <a:rPr lang="fi-FI" dirty="0"/>
              <a:t> of </a:t>
            </a:r>
            <a:r>
              <a:rPr lang="fi-FI" dirty="0" err="1"/>
              <a:t>divergence</a:t>
            </a:r>
            <a:r>
              <a:rPr lang="fi-FI" dirty="0"/>
              <a:t> for </a:t>
            </a:r>
            <a:r>
              <a:rPr lang="fi-FI" dirty="0" err="1"/>
              <a:t>plants</a:t>
            </a:r>
            <a:r>
              <a:rPr lang="fi-FI" dirty="0"/>
              <a:t> and </a:t>
            </a:r>
            <a:r>
              <a:rPr lang="fi-FI" dirty="0" err="1"/>
              <a:t>butterflies</a:t>
            </a:r>
            <a:r>
              <a:rPr lang="fi-FI" dirty="0"/>
              <a:t> </a:t>
            </a:r>
            <a:r>
              <a:rPr lang="fi-FI" dirty="0" err="1"/>
              <a:t>carried</a:t>
            </a:r>
            <a:r>
              <a:rPr lang="fi-FI" dirty="0"/>
              <a:t> out on </a:t>
            </a:r>
            <a:r>
              <a:rPr lang="fi-FI" dirty="0" err="1"/>
              <a:t>independent</a:t>
            </a:r>
            <a:r>
              <a:rPr lang="fi-FI" dirty="0"/>
              <a:t> data</a:t>
            </a:r>
          </a:p>
          <a:p>
            <a:r>
              <a:rPr lang="fi-FI" dirty="0" err="1"/>
              <a:t>Butterflies</a:t>
            </a:r>
            <a:r>
              <a:rPr lang="fi-FI" dirty="0"/>
              <a:t> </a:t>
            </a:r>
            <a:r>
              <a:rPr lang="fi-FI" dirty="0" err="1"/>
              <a:t>colonized</a:t>
            </a:r>
            <a:r>
              <a:rPr lang="fi-FI" dirty="0"/>
              <a:t> the </a:t>
            </a:r>
            <a:r>
              <a:rPr lang="fi-FI" dirty="0" err="1"/>
              <a:t>host</a:t>
            </a:r>
            <a:r>
              <a:rPr lang="fi-FI" dirty="0"/>
              <a:t> </a:t>
            </a:r>
            <a:r>
              <a:rPr lang="fi-FI" dirty="0" err="1"/>
              <a:t>plants</a:t>
            </a:r>
            <a:r>
              <a:rPr lang="fi-FI" dirty="0"/>
              <a:t>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had</a:t>
            </a:r>
            <a:r>
              <a:rPr lang="fi-FI" dirty="0"/>
              <a:t> </a:t>
            </a:r>
            <a:r>
              <a:rPr lang="fi-FI" dirty="0" err="1"/>
              <a:t>evolved</a:t>
            </a:r>
            <a:r>
              <a:rPr lang="fi-FI" dirty="0"/>
              <a:t>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chemical</a:t>
            </a:r>
            <a:r>
              <a:rPr lang="fi-FI" dirty="0"/>
              <a:t> </a:t>
            </a:r>
            <a:r>
              <a:rPr lang="fi-FI" dirty="0" err="1"/>
              <a:t>defences</a:t>
            </a:r>
            <a:endParaRPr lang="fi-FI" dirty="0"/>
          </a:p>
        </p:txBody>
      </p:sp>
      <p:sp>
        <p:nvSpPr>
          <p:cNvPr id="5" name="TextShape 1"/>
          <p:cNvSpPr txBox="1"/>
          <p:nvPr/>
        </p:nvSpPr>
        <p:spPr>
          <a:xfrm>
            <a:off x="0" y="6561985"/>
            <a:ext cx="5933154" cy="23813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fi-FI" sz="1400" b="1" strike="noStrike" spc="-1" dirty="0" err="1">
                <a:latin typeface="Arial"/>
              </a:rPr>
              <a:t>Edger</a:t>
            </a:r>
            <a:r>
              <a:rPr lang="fi-FI" sz="1400" b="1" strike="noStrike" spc="-1" dirty="0">
                <a:latin typeface="Arial"/>
              </a:rPr>
              <a:t> et al. 2015 </a:t>
            </a:r>
            <a:r>
              <a:rPr lang="fi-FI" sz="1400" b="1" strike="noStrike" spc="-1" dirty="0" err="1">
                <a:latin typeface="Arial"/>
              </a:rPr>
              <a:t>Fig</a:t>
            </a:r>
            <a:r>
              <a:rPr lang="fi-FI" sz="1400" b="1" strike="noStrike" spc="-1" dirty="0">
                <a:latin typeface="Arial"/>
              </a:rPr>
              <a:t>. 1</a:t>
            </a:r>
            <a:endParaRPr lang="en-US" sz="14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522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gerEA2015_Fig1_bott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88" y="0"/>
            <a:ext cx="8087032" cy="6858000"/>
          </a:xfrm>
          <a:prstGeom prst="rect">
            <a:avLst/>
          </a:prstGeom>
        </p:spPr>
      </p:pic>
      <p:sp>
        <p:nvSpPr>
          <p:cNvPr id="3" name="TextShape 1"/>
          <p:cNvSpPr txBox="1"/>
          <p:nvPr/>
        </p:nvSpPr>
        <p:spPr>
          <a:xfrm>
            <a:off x="0" y="6561985"/>
            <a:ext cx="5933154" cy="23813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fi-FI" sz="1400" b="1" strike="noStrike" spc="-1" dirty="0" err="1">
                <a:latin typeface="Arial"/>
              </a:rPr>
              <a:t>Edger</a:t>
            </a:r>
            <a:r>
              <a:rPr lang="fi-FI" sz="1400" b="1" strike="noStrike" spc="-1" dirty="0">
                <a:latin typeface="Arial"/>
              </a:rPr>
              <a:t> et al. 2015 </a:t>
            </a:r>
            <a:r>
              <a:rPr lang="fi-FI" sz="1400" b="1" strike="noStrike" spc="-1" dirty="0" err="1">
                <a:latin typeface="Arial"/>
              </a:rPr>
              <a:t>Fig</a:t>
            </a:r>
            <a:r>
              <a:rPr lang="fi-FI" sz="1400" b="1" strike="noStrike" spc="-1" dirty="0">
                <a:latin typeface="Arial"/>
              </a:rPr>
              <a:t>. 1</a:t>
            </a:r>
            <a:endParaRPr lang="en-US" sz="1400" b="1" strike="noStrike" spc="-1" dirty="0">
              <a:latin typeface="Arial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2937" y="1050255"/>
            <a:ext cx="3974431" cy="4912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It appears that colonizing chemically protected host plants allowed the butterflies to </a:t>
            </a:r>
            <a:r>
              <a:rPr lang="en-GB" dirty="0" err="1"/>
              <a:t>speciate</a:t>
            </a:r>
            <a:r>
              <a:rPr lang="en-GB" dirty="0"/>
              <a:t> faster</a:t>
            </a:r>
          </a:p>
        </p:txBody>
      </p:sp>
    </p:spTree>
    <p:extLst>
      <p:ext uri="{BB962C8B-B14F-4D97-AF65-F5344CB8AC3E}">
        <p14:creationId xmlns:p14="http://schemas.microsoft.com/office/powerpoint/2010/main" val="2402470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gerEA_2015_Fi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03" y="-4"/>
            <a:ext cx="7005362" cy="6858000"/>
          </a:xfrm>
          <a:prstGeom prst="rect">
            <a:avLst/>
          </a:prstGeom>
        </p:spPr>
      </p:pic>
      <p:sp>
        <p:nvSpPr>
          <p:cNvPr id="3" name="TextShape 1"/>
          <p:cNvSpPr txBox="1"/>
          <p:nvPr/>
        </p:nvSpPr>
        <p:spPr>
          <a:xfrm>
            <a:off x="161758" y="316825"/>
            <a:ext cx="5025189" cy="2610859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just"/>
            <a:r>
              <a:rPr lang="fi-FI" b="1" spc="-1" dirty="0" err="1">
                <a:latin typeface="Arial"/>
              </a:rPr>
              <a:t>Figure</a:t>
            </a:r>
            <a:r>
              <a:rPr lang="fi-FI" b="1" spc="-1" dirty="0">
                <a:latin typeface="Arial"/>
              </a:rPr>
              <a:t> 2. (B) An </a:t>
            </a:r>
            <a:r>
              <a:rPr lang="fi-FI" b="1" spc="-1" dirty="0" err="1">
                <a:latin typeface="Arial"/>
              </a:rPr>
              <a:t>illustration</a:t>
            </a:r>
            <a:r>
              <a:rPr lang="fi-FI" b="1" spc="-1" dirty="0">
                <a:latin typeface="Arial"/>
              </a:rPr>
              <a:t> of the </a:t>
            </a:r>
            <a:r>
              <a:rPr lang="fi-FI" b="1" spc="-1" dirty="0" err="1">
                <a:latin typeface="Arial"/>
              </a:rPr>
              <a:t>evolution</a:t>
            </a:r>
            <a:r>
              <a:rPr lang="fi-FI" b="1" spc="-1" dirty="0">
                <a:latin typeface="Arial"/>
              </a:rPr>
              <a:t> of </a:t>
            </a:r>
            <a:r>
              <a:rPr lang="fi-FI" b="1" spc="-1" dirty="0" err="1">
                <a:latin typeface="Arial"/>
              </a:rPr>
              <a:t>core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glucosinolate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pathways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across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Brassicales</a:t>
            </a:r>
            <a:r>
              <a:rPr lang="fi-FI" b="1" spc="-1" dirty="0">
                <a:latin typeface="Arial"/>
              </a:rPr>
              <a:t>; with </a:t>
            </a:r>
            <a:r>
              <a:rPr lang="fi-FI" b="1" spc="-1" dirty="0" err="1">
                <a:latin typeface="Arial"/>
              </a:rPr>
              <a:t>substrates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tryptophan</a:t>
            </a:r>
            <a:r>
              <a:rPr lang="fi-FI" b="1" spc="-1" dirty="0">
                <a:latin typeface="Arial"/>
              </a:rPr>
              <a:t> (</a:t>
            </a:r>
            <a:r>
              <a:rPr lang="fi-FI" b="1" spc="-1" dirty="0" err="1">
                <a:latin typeface="Arial"/>
              </a:rPr>
              <a:t>Trp</a:t>
            </a:r>
            <a:r>
              <a:rPr lang="fi-FI" b="1" spc="-1" dirty="0">
                <a:latin typeface="Arial"/>
              </a:rPr>
              <a:t>), </a:t>
            </a:r>
            <a:r>
              <a:rPr lang="fi-FI" b="1" spc="-1" dirty="0" err="1">
                <a:latin typeface="Arial"/>
              </a:rPr>
              <a:t>phenylalanine</a:t>
            </a:r>
            <a:r>
              <a:rPr lang="fi-FI" b="1" spc="-1" dirty="0">
                <a:latin typeface="Arial"/>
              </a:rPr>
              <a:t> (</a:t>
            </a:r>
            <a:r>
              <a:rPr lang="fi-FI" b="1" spc="-1" dirty="0" err="1">
                <a:latin typeface="Arial"/>
              </a:rPr>
              <a:t>Phe</a:t>
            </a:r>
            <a:r>
              <a:rPr lang="fi-FI" b="1" spc="-1" dirty="0">
                <a:latin typeface="Arial"/>
              </a:rPr>
              <a:t>), and </a:t>
            </a:r>
            <a:r>
              <a:rPr lang="fi-FI" b="1" spc="-1" dirty="0" err="1">
                <a:latin typeface="Arial"/>
              </a:rPr>
              <a:t>methionine</a:t>
            </a:r>
            <a:r>
              <a:rPr lang="fi-FI" b="1" spc="-1" dirty="0">
                <a:latin typeface="Arial"/>
              </a:rPr>
              <a:t> (</a:t>
            </a:r>
            <a:r>
              <a:rPr lang="fi-FI" b="1" spc="-1" dirty="0" err="1">
                <a:latin typeface="Arial"/>
              </a:rPr>
              <a:t>Met</a:t>
            </a:r>
            <a:r>
              <a:rPr lang="fi-FI" b="1" spc="-1" dirty="0">
                <a:latin typeface="Arial"/>
              </a:rPr>
              <a:t>) </a:t>
            </a:r>
            <a:r>
              <a:rPr lang="fi-FI" b="1" spc="-1" dirty="0" err="1">
                <a:latin typeface="Arial"/>
              </a:rPr>
              <a:t>shown</a:t>
            </a:r>
            <a:r>
              <a:rPr lang="fi-FI" b="1" spc="-1" dirty="0">
                <a:latin typeface="Arial"/>
              </a:rPr>
              <a:t> at the top, </a:t>
            </a:r>
            <a:r>
              <a:rPr lang="fi-FI" b="1" spc="-1" dirty="0" err="1">
                <a:latin typeface="Arial"/>
              </a:rPr>
              <a:t>enzymes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depicted</a:t>
            </a:r>
            <a:r>
              <a:rPr lang="fi-FI" b="1" spc="-1" dirty="0">
                <a:latin typeface="Arial"/>
              </a:rPr>
              <a:t> as white </a:t>
            </a:r>
            <a:r>
              <a:rPr lang="fi-FI" b="1" spc="-1" dirty="0" err="1">
                <a:latin typeface="Arial"/>
              </a:rPr>
              <a:t>ovals</a:t>
            </a:r>
            <a:r>
              <a:rPr lang="fi-FI" b="1" spc="-1" dirty="0">
                <a:latin typeface="Arial"/>
              </a:rPr>
              <a:t>, and </a:t>
            </a:r>
            <a:r>
              <a:rPr lang="fi-FI" b="1" spc="-1" dirty="0" err="1">
                <a:latin typeface="Arial"/>
              </a:rPr>
              <a:t>each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pathway</a:t>
            </a:r>
            <a:r>
              <a:rPr lang="fi-FI" b="1" spc="-1" dirty="0">
                <a:latin typeface="Arial"/>
              </a:rPr>
              <a:t> as </a:t>
            </a:r>
            <a:r>
              <a:rPr lang="fi-FI" b="1" spc="-1" dirty="0" err="1">
                <a:latin typeface="Arial"/>
              </a:rPr>
              <a:t>black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vertical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lines</a:t>
            </a:r>
            <a:r>
              <a:rPr lang="fi-FI" b="1" spc="-1" dirty="0">
                <a:latin typeface="Arial"/>
              </a:rPr>
              <a:t>.</a:t>
            </a:r>
            <a:endParaRPr lang="en-US" b="1" strike="noStrike" spc="-1" dirty="0">
              <a:latin typeface="Arial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100263" y="3998488"/>
            <a:ext cx="4739105" cy="2859511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just"/>
            <a:r>
              <a:rPr lang="fi-FI" b="1" spc="-1" dirty="0" err="1">
                <a:latin typeface="Arial"/>
              </a:rPr>
              <a:t>Figure</a:t>
            </a:r>
            <a:r>
              <a:rPr lang="fi-FI" b="1" spc="-1" dirty="0">
                <a:latin typeface="Arial"/>
              </a:rPr>
              <a:t> 2. (D) </a:t>
            </a:r>
            <a:r>
              <a:rPr lang="fi-FI" b="1" spc="-1" dirty="0" err="1">
                <a:latin typeface="Arial"/>
              </a:rPr>
              <a:t>Evolution</a:t>
            </a:r>
            <a:r>
              <a:rPr lang="fi-FI" b="1" spc="-1" dirty="0">
                <a:latin typeface="Arial"/>
              </a:rPr>
              <a:t> of the NSP </a:t>
            </a:r>
            <a:r>
              <a:rPr lang="fi-FI" b="1" spc="-1" dirty="0" err="1">
                <a:latin typeface="Arial"/>
              </a:rPr>
              <a:t>gene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family</a:t>
            </a:r>
            <a:r>
              <a:rPr lang="fi-FI" b="1" spc="-1" dirty="0">
                <a:latin typeface="Arial"/>
              </a:rPr>
              <a:t> is </a:t>
            </a:r>
            <a:r>
              <a:rPr lang="fi-FI" b="1" spc="-1" dirty="0" err="1">
                <a:latin typeface="Arial"/>
              </a:rPr>
              <a:t>shown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across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select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Pierinae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genera</a:t>
            </a:r>
            <a:r>
              <a:rPr lang="fi-FI" b="1" spc="-1" dirty="0">
                <a:latin typeface="Arial"/>
              </a:rPr>
              <a:t>, </a:t>
            </a:r>
            <a:r>
              <a:rPr lang="fi-FI" b="1" spc="-1" dirty="0" err="1">
                <a:latin typeface="Arial"/>
              </a:rPr>
              <a:t>indicating</a:t>
            </a:r>
            <a:r>
              <a:rPr lang="fi-FI" b="1" spc="-1" dirty="0">
                <a:latin typeface="Arial"/>
              </a:rPr>
              <a:t> the </a:t>
            </a:r>
            <a:r>
              <a:rPr lang="fi-FI" b="1" spc="-1" dirty="0" err="1">
                <a:latin typeface="Arial"/>
              </a:rPr>
              <a:t>birth</a:t>
            </a:r>
            <a:r>
              <a:rPr lang="fi-FI" b="1" spc="-1" dirty="0">
                <a:latin typeface="Arial"/>
              </a:rPr>
              <a:t> and </a:t>
            </a:r>
            <a:r>
              <a:rPr lang="fi-FI" b="1" spc="-1" dirty="0" err="1">
                <a:latin typeface="Arial"/>
              </a:rPr>
              <a:t>death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dynamics</a:t>
            </a:r>
            <a:r>
              <a:rPr lang="fi-FI" b="1" spc="-1" dirty="0">
                <a:latin typeface="Arial"/>
              </a:rPr>
              <a:t> of </a:t>
            </a:r>
            <a:r>
              <a:rPr lang="fi-FI" b="1" spc="-1" dirty="0" err="1">
                <a:latin typeface="Arial"/>
              </a:rPr>
              <a:t>four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paralogous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clades</a:t>
            </a:r>
            <a:r>
              <a:rPr lang="fi-FI" b="1" spc="-1" dirty="0">
                <a:latin typeface="Arial"/>
              </a:rPr>
              <a:t>.</a:t>
            </a:r>
          </a:p>
          <a:p>
            <a:pPr algn="just"/>
            <a:endParaRPr lang="fi-FI" b="1" strike="noStrike" spc="-1" dirty="0">
              <a:latin typeface="Arial"/>
            </a:endParaRPr>
          </a:p>
          <a:p>
            <a:pPr algn="just"/>
            <a:endParaRPr lang="fi-FI" b="1" spc="-1" dirty="0">
              <a:latin typeface="Arial"/>
            </a:endParaRPr>
          </a:p>
          <a:p>
            <a:pPr algn="just"/>
            <a:r>
              <a:rPr lang="fi-FI" b="1" spc="-1" dirty="0">
                <a:latin typeface="Arial"/>
              </a:rPr>
              <a:t>*</a:t>
            </a:r>
            <a:r>
              <a:rPr lang="fi-FI" b="1" spc="-1" dirty="0" err="1">
                <a:solidFill>
                  <a:srgbClr val="0000FF"/>
                </a:solidFill>
                <a:latin typeface="Arial"/>
              </a:rPr>
              <a:t>Nitrile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 </a:t>
            </a:r>
            <a:r>
              <a:rPr lang="fi-FI" b="1" spc="-1" dirty="0" err="1">
                <a:solidFill>
                  <a:srgbClr val="0000FF"/>
                </a:solidFill>
                <a:latin typeface="Arial"/>
              </a:rPr>
              <a:t>Specificer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 </a:t>
            </a:r>
            <a:r>
              <a:rPr lang="fi-FI" b="1" spc="-1" dirty="0" err="1">
                <a:solidFill>
                  <a:srgbClr val="0000FF"/>
                </a:solidFill>
                <a:latin typeface="Arial"/>
              </a:rPr>
              <a:t>Protein</a:t>
            </a:r>
            <a:r>
              <a:rPr lang="fi-FI" b="1" spc="-1" dirty="0">
                <a:solidFill>
                  <a:srgbClr val="0000FF"/>
                </a:solidFill>
                <a:latin typeface="Arial"/>
              </a:rPr>
              <a:t> (NSP)</a:t>
            </a:r>
            <a:r>
              <a:rPr lang="fi-FI" b="1" spc="-1" dirty="0">
                <a:latin typeface="Arial"/>
              </a:rPr>
              <a:t>:  </a:t>
            </a:r>
            <a:r>
              <a:rPr lang="fi-FI" b="1" spc="-1" dirty="0" err="1">
                <a:latin typeface="Arial"/>
              </a:rPr>
              <a:t>primary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detoxification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mechanism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used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by</a:t>
            </a:r>
            <a:r>
              <a:rPr lang="fi-FI" b="1" spc="-1" dirty="0">
                <a:latin typeface="Arial"/>
              </a:rPr>
              <a:t> the </a:t>
            </a:r>
            <a:r>
              <a:rPr lang="fi-FI" b="1" spc="-1" dirty="0" err="1">
                <a:latin typeface="Arial"/>
              </a:rPr>
              <a:t>butterflies</a:t>
            </a:r>
            <a:r>
              <a:rPr lang="fi-FI" b="1" spc="-1" dirty="0">
                <a:latin typeface="Arial"/>
              </a:rPr>
              <a:t> to </a:t>
            </a:r>
            <a:r>
              <a:rPr lang="fi-FI" b="1" spc="-1" dirty="0" err="1">
                <a:latin typeface="Arial"/>
              </a:rPr>
              <a:t>break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down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this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chemical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defense</a:t>
            </a:r>
            <a:r>
              <a:rPr lang="fi-FI" b="1" spc="-1" dirty="0">
                <a:latin typeface="Arial"/>
              </a:rPr>
              <a:t> </a:t>
            </a:r>
            <a:r>
              <a:rPr lang="fi-FI" b="1" spc="-1" dirty="0" err="1">
                <a:latin typeface="Arial"/>
              </a:rPr>
              <a:t>system</a:t>
            </a:r>
            <a:endParaRPr lang="en-US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21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Criminal investigations:</a:t>
            </a:r>
            <a:br>
              <a:rPr lang="en-US" dirty="0"/>
            </a:br>
            <a:r>
              <a:rPr lang="en-US" sz="3200" dirty="0"/>
              <a:t>evolutionary history of a deliberate HIV infection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63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Source: Herron &amp; Freeman “Evolutionary Analysis” 5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r>
              <a:rPr lang="en-US" dirty="0"/>
              <a:t>Players in this true story:</a:t>
            </a:r>
          </a:p>
          <a:p>
            <a:pPr lvl="1"/>
            <a:r>
              <a:rPr lang="en-US" dirty="0"/>
              <a:t>Janet Trahan, nurse </a:t>
            </a:r>
            <a:r>
              <a:rPr lang="mr-IN" dirty="0"/>
              <a:t>–</a:t>
            </a:r>
            <a:r>
              <a:rPr lang="en-US" dirty="0"/>
              <a:t> the accuser</a:t>
            </a:r>
          </a:p>
          <a:p>
            <a:pPr lvl="1"/>
            <a:r>
              <a:rPr lang="en-US" dirty="0"/>
              <a:t>Richard Schmidt, physician </a:t>
            </a:r>
            <a:r>
              <a:rPr lang="mr-IN" dirty="0"/>
              <a:t>–</a:t>
            </a:r>
            <a:r>
              <a:rPr lang="en-US" dirty="0"/>
              <a:t> the accused</a:t>
            </a:r>
          </a:p>
          <a:p>
            <a:pPr lvl="1"/>
            <a:r>
              <a:rPr lang="en-US" dirty="0"/>
              <a:t>David </a:t>
            </a:r>
            <a:r>
              <a:rPr lang="en-US" dirty="0" err="1"/>
              <a:t>Hillis</a:t>
            </a:r>
            <a:r>
              <a:rPr lang="en-US" dirty="0"/>
              <a:t>, evolutionary biologist </a:t>
            </a:r>
            <a:r>
              <a:rPr lang="mr-IN" dirty="0"/>
              <a:t>–</a:t>
            </a:r>
            <a:r>
              <a:rPr lang="en-US" dirty="0"/>
              <a:t> providing crucial evidence</a:t>
            </a:r>
          </a:p>
          <a:p>
            <a:r>
              <a:rPr lang="en-US" dirty="0"/>
              <a:t>Legal case:</a:t>
            </a:r>
          </a:p>
          <a:p>
            <a:pPr lvl="1"/>
            <a:r>
              <a:rPr lang="en-US" dirty="0"/>
              <a:t>Trahan became sick with HIV and accused Schmidt of deliberately injecting her with blood from a HIV-positive patient as revenge for breaking off their affair</a:t>
            </a:r>
          </a:p>
          <a:p>
            <a:r>
              <a:rPr lang="en-US" dirty="0"/>
              <a:t>Analysis: </a:t>
            </a:r>
          </a:p>
          <a:p>
            <a:pPr lvl="1"/>
            <a:r>
              <a:rPr lang="en-US" dirty="0"/>
              <a:t>Evolutionary history of viral samples from various people to establish from where Trahan contracted her virus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0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_exampl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6" y="0"/>
            <a:ext cx="2703067" cy="6858000"/>
          </a:xfrm>
          <a:prstGeom prst="rect">
            <a:avLst/>
          </a:prstGeom>
        </p:spPr>
      </p:pic>
      <p:pic>
        <p:nvPicPr>
          <p:cNvPr id="5" name="Picture 4" descr="HIV_exampl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42" y="1777646"/>
            <a:ext cx="9042400" cy="3721100"/>
          </a:xfrm>
          <a:prstGeom prst="rect">
            <a:avLst/>
          </a:prstGeom>
        </p:spPr>
      </p:pic>
      <p:sp>
        <p:nvSpPr>
          <p:cNvPr id="6" name="TextShape 1"/>
          <p:cNvSpPr txBox="1"/>
          <p:nvPr/>
        </p:nvSpPr>
        <p:spPr>
          <a:xfrm>
            <a:off x="6561488" y="6575213"/>
            <a:ext cx="5630511" cy="269557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r>
              <a:rPr lang="fi-FI" sz="1400" b="1" spc="-1" dirty="0" err="1">
                <a:latin typeface="Arial"/>
              </a:rPr>
              <a:t>Source</a:t>
            </a:r>
            <a:r>
              <a:rPr lang="fi-FI" sz="1400" b="1" spc="-1" dirty="0">
                <a:latin typeface="Arial"/>
              </a:rPr>
              <a:t>: </a:t>
            </a:r>
            <a:r>
              <a:rPr lang="fi-FI" sz="1400" b="1" spc="-1" dirty="0" err="1">
                <a:latin typeface="Arial"/>
              </a:rPr>
              <a:t>Herron</a:t>
            </a:r>
            <a:r>
              <a:rPr lang="fi-FI" sz="1400" b="1" spc="-1" dirty="0">
                <a:latin typeface="Arial"/>
              </a:rPr>
              <a:t> &amp; </a:t>
            </a:r>
            <a:r>
              <a:rPr lang="fi-FI" sz="1400" b="1" spc="-1" dirty="0" err="1">
                <a:latin typeface="Arial"/>
              </a:rPr>
              <a:t>Freeman</a:t>
            </a:r>
            <a:r>
              <a:rPr lang="fi-FI" sz="1400" b="1" spc="-1" dirty="0">
                <a:latin typeface="Arial"/>
              </a:rPr>
              <a:t> “</a:t>
            </a:r>
            <a:r>
              <a:rPr lang="fi-FI" sz="1400" b="1" spc="-1" dirty="0" err="1">
                <a:latin typeface="Arial"/>
              </a:rPr>
              <a:t>Evolutionary</a:t>
            </a:r>
            <a:r>
              <a:rPr lang="fi-FI" sz="1400" b="1" spc="-1" dirty="0">
                <a:latin typeface="Arial"/>
              </a:rPr>
              <a:t> Analysis” 5th edition</a:t>
            </a:r>
          </a:p>
        </p:txBody>
      </p:sp>
    </p:spTree>
    <p:extLst>
      <p:ext uri="{BB962C8B-B14F-4D97-AF65-F5344CB8AC3E}">
        <p14:creationId xmlns:p14="http://schemas.microsoft.com/office/powerpoint/2010/main" val="60165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Importance of Understanding Evolutionary History:</a:t>
            </a:r>
            <a:br>
              <a:rPr lang="en-US" sz="4000" dirty="0"/>
            </a:br>
            <a:r>
              <a:rPr lang="en-US" sz="2700" dirty="0"/>
              <a:t>examples we talked about (there could be many, many more)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825624"/>
            <a:ext cx="10992853" cy="447720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Viral evolution and its impact on human health</a:t>
            </a:r>
          </a:p>
          <a:p>
            <a:pPr>
              <a:lnSpc>
                <a:spcPct val="150000"/>
              </a:lnSpc>
            </a:pPr>
            <a:r>
              <a:rPr lang="en-US" dirty="0"/>
              <a:t>Systematics </a:t>
            </a:r>
            <a:r>
              <a:rPr lang="mr-IN" dirty="0"/>
              <a:t>–</a:t>
            </a:r>
            <a:r>
              <a:rPr lang="en-US" dirty="0"/>
              <a:t> understanding the relationships among different groups of organisms and how they acquired their current form and function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E.g. snakes and lizards, birds and dinosaurs, the main domains of life</a:t>
            </a:r>
          </a:p>
          <a:p>
            <a:pPr>
              <a:lnSpc>
                <a:spcPct val="150000"/>
              </a:lnSpc>
            </a:pPr>
            <a:r>
              <a:rPr lang="en-US" dirty="0"/>
              <a:t>Molecular evolution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Genome and gene duplications as weapons in an arms race between plants and caterpillars</a:t>
            </a:r>
          </a:p>
          <a:p>
            <a:pPr>
              <a:lnSpc>
                <a:spcPct val="150000"/>
              </a:lnSpc>
            </a:pPr>
            <a:r>
              <a:rPr lang="en-US" dirty="0"/>
              <a:t>Even criminal investigations!</a:t>
            </a:r>
          </a:p>
        </p:txBody>
      </p:sp>
    </p:spTree>
    <p:extLst>
      <p:ext uri="{BB962C8B-B14F-4D97-AF65-F5344CB8AC3E}">
        <p14:creationId xmlns:p14="http://schemas.microsoft.com/office/powerpoint/2010/main" val="244099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6C91-3FBD-CA4E-A506-A9F19403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The very basic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747C8-1773-B848-9674-DF469C65A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3799"/>
            <a:ext cx="7601627" cy="3509963"/>
          </a:xfrm>
        </p:spPr>
        <p:txBody>
          <a:bodyPr/>
          <a:lstStyle/>
          <a:p>
            <a:r>
              <a:rPr lang="en-GB" dirty="0"/>
              <a:t>What we see today in nature is the outcome of what has happened in the past</a:t>
            </a:r>
          </a:p>
          <a:p>
            <a:r>
              <a:rPr lang="en-GB" dirty="0"/>
              <a:t>Ecology and evolution are inseparable</a:t>
            </a:r>
          </a:p>
          <a:p>
            <a:r>
              <a:rPr lang="en-GB" dirty="0"/>
              <a:t>“Species” or “genes” are not individual entities without any connections to other species or genes</a:t>
            </a:r>
          </a:p>
          <a:p>
            <a:pPr lvl="1"/>
            <a:r>
              <a:rPr lang="en-GB" dirty="0"/>
              <a:t>phylogeny</a:t>
            </a:r>
            <a:endParaRPr lang="x-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42" y="2299320"/>
            <a:ext cx="3235806" cy="34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7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a phylogeny?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00201"/>
            <a:ext cx="10670117" cy="4530725"/>
          </a:xfrm>
        </p:spPr>
        <p:txBody>
          <a:bodyPr/>
          <a:lstStyle/>
          <a:p>
            <a:pPr eaLnBrk="1" hangingPunct="1"/>
            <a:r>
              <a:rPr lang="en-US"/>
              <a:t>A phylogeny is the historical genealogy of a group of species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17701" y="2425699"/>
            <a:ext cx="6362700" cy="3900043"/>
            <a:chOff x="1083994" y="1445741"/>
            <a:chExt cx="7352918" cy="4862984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1476375" y="2276475"/>
              <a:ext cx="4103688" cy="403225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V="1">
              <a:off x="5003800" y="2276473"/>
              <a:ext cx="3024188" cy="345678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V="1">
              <a:off x="3618483" y="2276471"/>
              <a:ext cx="1798768" cy="212435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H="1" flipV="1">
              <a:off x="6300787" y="2276474"/>
              <a:ext cx="843665" cy="102033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3059113" y="2276475"/>
              <a:ext cx="1296987" cy="158432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2339753" y="2276475"/>
              <a:ext cx="792386" cy="8644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i-FI"/>
            </a:p>
          </p:txBody>
        </p:sp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D2F3EEB6-40A8-304C-A8D9-39ACA25BF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994" y="1566398"/>
              <a:ext cx="762966" cy="649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0">
              <a:extLst>
                <a:ext uri="{FF2B5EF4-FFF2-40B4-BE49-F238E27FC236}">
                  <a16:creationId xmlns:a16="http://schemas.microsoft.com/office/drawing/2014/main" id="{EF4913F1-DAA5-7B43-8569-41AB49378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2304" y="1572034"/>
              <a:ext cx="1320052" cy="649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2">
              <a:extLst>
                <a:ext uri="{FF2B5EF4-FFF2-40B4-BE49-F238E27FC236}">
                  <a16:creationId xmlns:a16="http://schemas.microsoft.com/office/drawing/2014/main" id="{95D47A83-D0DF-FB49-B671-B980DEABB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022" y="1789850"/>
              <a:ext cx="998929" cy="47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6">
              <a:extLst>
                <a:ext uri="{FF2B5EF4-FFF2-40B4-BE49-F238E27FC236}">
                  <a16:creationId xmlns:a16="http://schemas.microsoft.com/office/drawing/2014/main" id="{6F7835E4-E309-5345-9587-8984836E6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5584" y="1445741"/>
              <a:ext cx="791328" cy="82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4">
              <a:extLst>
                <a:ext uri="{FF2B5EF4-FFF2-40B4-BE49-F238E27FC236}">
                  <a16:creationId xmlns:a16="http://schemas.microsoft.com/office/drawing/2014/main" id="{687AA974-FAA4-7A43-9784-E24386CB7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364" y="1760984"/>
              <a:ext cx="835524" cy="704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8">
              <a:extLst>
                <a:ext uri="{FF2B5EF4-FFF2-40B4-BE49-F238E27FC236}">
                  <a16:creationId xmlns:a16="http://schemas.microsoft.com/office/drawing/2014/main" id="{9FFBD950-F523-B648-B7F0-1B8D81027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660" y="1700808"/>
              <a:ext cx="962476" cy="54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4199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8932</TotalTime>
  <Words>3294</Words>
  <Application>Microsoft Macintosh PowerPoint</Application>
  <PresentationFormat>Widescreen</PresentationFormat>
  <Paragraphs>478</Paragraphs>
  <Slides>79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Helvetica</vt:lpstr>
      <vt:lpstr>Tahoma</vt:lpstr>
      <vt:lpstr>Times</vt:lpstr>
      <vt:lpstr>Wingdings</vt:lpstr>
      <vt:lpstr>Office Theme</vt:lpstr>
      <vt:lpstr>Lecture 1:  Introduction</vt:lpstr>
      <vt:lpstr>Aims</vt:lpstr>
      <vt:lpstr>Systematics is ….</vt:lpstr>
      <vt:lpstr>Human need for taxonomy</vt:lpstr>
      <vt:lpstr>Systematics also includes…</vt:lpstr>
      <vt:lpstr>Evolutionary History</vt:lpstr>
      <vt:lpstr>PowerPoint Presentation</vt:lpstr>
      <vt:lpstr>The very basic facts</vt:lpstr>
      <vt:lpstr>What is a phylogeny?</vt:lpstr>
      <vt:lpstr>A phylogeny is an inference</vt:lpstr>
      <vt:lpstr>What we are after</vt:lpstr>
      <vt:lpstr>Some basic concepts</vt:lpstr>
      <vt:lpstr>Phylogenetic Trees</vt:lpstr>
      <vt:lpstr>Cladograms and phylograms</vt:lpstr>
      <vt:lpstr>Chronogram  (an ultrametric tree – all tips equidistant from the root)</vt:lpstr>
      <vt:lpstr>Trees - Rooted and Unrooted</vt:lpstr>
      <vt:lpstr>Rooting a tree</vt:lpstr>
      <vt:lpstr>Outgroup rooting of unrooted trees</vt:lpstr>
      <vt:lpstr>Phylogenetic systematics</vt:lpstr>
      <vt:lpstr>Monophyletic groups</vt:lpstr>
      <vt:lpstr>Paraphyletic groups</vt:lpstr>
      <vt:lpstr>Polyphyletic groups</vt:lpstr>
      <vt:lpstr>Sister groups</vt:lpstr>
      <vt:lpstr>Some premises underlying phylogenetic inferences</vt:lpstr>
      <vt:lpstr>Homology</vt:lpstr>
      <vt:lpstr>Owen’s definition of homology</vt:lpstr>
      <vt:lpstr>Main kinds of data in phylogenetic inference</vt:lpstr>
      <vt:lpstr>Phylogenetic analysis is an attempt to infer the past</vt:lpstr>
      <vt:lpstr>The rise of systematics</vt:lpstr>
      <vt:lpstr>Why DNA is the Ultimate Source of Information </vt:lpstr>
      <vt:lpstr>Why molecular systematics?</vt:lpstr>
      <vt:lpstr>Molecular systematics as a part of understanding evolution</vt:lpstr>
      <vt:lpstr>What is “Molecular” in Molecular Systematics?</vt:lpstr>
      <vt:lpstr>PowerPoint Presentation</vt:lpstr>
      <vt:lpstr>Proteins as a source of information</vt:lpstr>
      <vt:lpstr>DNA found as various entities in the genome </vt:lpstr>
      <vt:lpstr>Homology in DNA sequences!</vt:lpstr>
      <vt:lpstr>Orthology or paralogy?</vt:lpstr>
      <vt:lpstr>Orthology:  gene trees and species trees</vt:lpstr>
      <vt:lpstr>Paralogy: can produce misleading trees</vt:lpstr>
      <vt:lpstr>Paralogy: can produce misleading trees</vt:lpstr>
      <vt:lpstr>What sequences should we use?</vt:lpstr>
      <vt:lpstr>PowerPoint Presentation</vt:lpstr>
      <vt:lpstr>PowerPoint Presentation</vt:lpstr>
      <vt:lpstr>PowerPoint Presentation</vt:lpstr>
      <vt:lpstr>Data</vt:lpstr>
      <vt:lpstr>The Era of Phylogenomics</vt:lpstr>
      <vt:lpstr>Phylogenomic data</vt:lpstr>
      <vt:lpstr>Some useful resources</vt:lpstr>
      <vt:lpstr>Evolutionary History and Its Importance in Biology</vt:lpstr>
      <vt:lpstr>Why do we need phylogenies?</vt:lpstr>
      <vt:lpstr>Why do we need phylogenies?</vt:lpstr>
      <vt:lpstr>Go to the website: menti.com Code: 1771 4629</vt:lpstr>
      <vt:lpstr>1. Which statement is correct?</vt:lpstr>
      <vt:lpstr>Systematics: praying mantids are the sister group of cockroaches and termites are derived cockroaches</vt:lpstr>
      <vt:lpstr>Systematics: praying mantids are the sister group of cockroaches and termites are derived cockroaches</vt:lpstr>
      <vt:lpstr>2. Which statement is true?</vt:lpstr>
      <vt:lpstr>Systematics: Snakes are one of several lizard lineages that have lost limbs</vt:lpstr>
      <vt:lpstr>Systematics: Snakes are one of several lizard lineages that have lost limbs</vt:lpstr>
      <vt:lpstr>3. Dinosaurs…</vt:lpstr>
      <vt:lpstr>Are dinosaurs extinct?</vt:lpstr>
      <vt:lpstr>4. Carnivorous plants …</vt:lpstr>
      <vt:lpstr>Convergent evolution: pitcher plants</vt:lpstr>
      <vt:lpstr>Classification of carnivorous plants</vt:lpstr>
      <vt:lpstr>5. Swim bladder in fishes …</vt:lpstr>
      <vt:lpstr>Understanding directionality of character evolution </vt:lpstr>
      <vt:lpstr>PowerPoint Presentation</vt:lpstr>
      <vt:lpstr>6. Best hypothesis for the relationships among the three domains of life is:</vt:lpstr>
      <vt:lpstr>Origin of Eukarya</vt:lpstr>
      <vt:lpstr>Origin of Eukarya</vt:lpstr>
      <vt:lpstr>Molecular evolution:  arms race between caterpillars and their host plants</vt:lpstr>
      <vt:lpstr>Edger et al. 2015. The butterfly plant arms-race escalated by gene and genome duplications</vt:lpstr>
      <vt:lpstr>PowerPoint Presentation</vt:lpstr>
      <vt:lpstr>PowerPoint Presentation</vt:lpstr>
      <vt:lpstr>PowerPoint Presentation</vt:lpstr>
      <vt:lpstr>PowerPoint Presentation</vt:lpstr>
      <vt:lpstr>Criminal investigations: evolutionary history of a deliberate HIV infection</vt:lpstr>
      <vt:lpstr>PowerPoint Presentation</vt:lpstr>
      <vt:lpstr>Importance of Understanding Evolutionary History: examples we talked about (there could be many, many more)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</dc:creator>
  <cp:lastModifiedBy>Niklas Wahlberg</cp:lastModifiedBy>
  <cp:revision>192</cp:revision>
  <dcterms:created xsi:type="dcterms:W3CDTF">2021-11-09T09:29:54Z</dcterms:created>
  <dcterms:modified xsi:type="dcterms:W3CDTF">2024-05-13T06:52:08Z</dcterms:modified>
</cp:coreProperties>
</file>